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64" r:id="rId3"/>
    <p:sldId id="265" r:id="rId4"/>
    <p:sldId id="257" r:id="rId5"/>
    <p:sldId id="285" r:id="rId6"/>
    <p:sldId id="291" r:id="rId7"/>
    <p:sldId id="292" r:id="rId8"/>
    <p:sldId id="293" r:id="rId9"/>
    <p:sldId id="294" r:id="rId10"/>
    <p:sldId id="295" r:id="rId11"/>
    <p:sldId id="287" r:id="rId12"/>
    <p:sldId id="281" r:id="rId13"/>
    <p:sldId id="282" r:id="rId14"/>
    <p:sldId id="283" r:id="rId15"/>
    <p:sldId id="284" r:id="rId16"/>
    <p:sldId id="286" r:id="rId17"/>
    <p:sldId id="272" r:id="rId18"/>
    <p:sldId id="273" r:id="rId19"/>
    <p:sldId id="274" r:id="rId20"/>
    <p:sldId id="288" r:id="rId21"/>
    <p:sldId id="275" r:id="rId22"/>
    <p:sldId id="276" r:id="rId23"/>
    <p:sldId id="277" r:id="rId24"/>
    <p:sldId id="278" r:id="rId25"/>
    <p:sldId id="290" r:id="rId26"/>
    <p:sldId id="279" r:id="rId27"/>
    <p:sldId id="280" r:id="rId28"/>
    <p:sldId id="289" r:id="rId29"/>
    <p:sldId id="267" r:id="rId30"/>
    <p:sldId id="266"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01023B7-BA13-4C0D-9A5C-C243D544D171}">
          <p14:sldIdLst>
            <p14:sldId id="256"/>
            <p14:sldId id="264"/>
            <p14:sldId id="265"/>
            <p14:sldId id="257"/>
          </p14:sldIdLst>
        </p14:section>
        <p14:section name="CP16" id="{D7111EE4-A341-40A3-8BE8-DB6BABB5F26B}">
          <p14:sldIdLst>
            <p14:sldId id="285"/>
            <p14:sldId id="291"/>
            <p14:sldId id="292"/>
            <p14:sldId id="293"/>
            <p14:sldId id="294"/>
            <p14:sldId id="295"/>
          </p14:sldIdLst>
        </p14:section>
        <p14:section name="UI" id="{359D0335-AC2C-4D14-A44E-E817B1E5890E}">
          <p14:sldIdLst>
            <p14:sldId id="287"/>
            <p14:sldId id="281"/>
            <p14:sldId id="282"/>
            <p14:sldId id="283"/>
            <p14:sldId id="284"/>
          </p14:sldIdLst>
        </p14:section>
        <p14:section name="gpredict" id="{6E6A7099-B76D-48F5-A908-FFC2AA4455D0}">
          <p14:sldIdLst>
            <p14:sldId id="286"/>
            <p14:sldId id="272"/>
            <p14:sldId id="273"/>
            <p14:sldId id="274"/>
          </p14:sldIdLst>
        </p14:section>
        <p14:section name="自制模拟卫星" id="{1D77E2AF-1FB8-4CD8-90A1-7932F9C7E20A}">
          <p14:sldIdLst>
            <p14:sldId id="288"/>
            <p14:sldId id="275"/>
            <p14:sldId id="276"/>
            <p14:sldId id="277"/>
            <p14:sldId id="278"/>
            <p14:sldId id="290"/>
            <p14:sldId id="279"/>
            <p14:sldId id="280"/>
          </p14:sldIdLst>
        </p14:section>
        <p14:section name="Sumup" id="{BF4C3E9A-88A6-493E-84E4-D4E30E7AF32D}">
          <p14:sldIdLst>
            <p14:sldId id="289"/>
            <p14:sldId id="26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6"/>
    <p:restoredTop sz="91463" autoAdjust="0"/>
  </p:normalViewPr>
  <p:slideViewPr>
    <p:cSldViewPr snapToGrid="0" snapToObjects="1">
      <p:cViewPr>
        <p:scale>
          <a:sx n="90" d="100"/>
          <a:sy n="90" d="100"/>
        </p:scale>
        <p:origin x="8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3B707-EAD4-4241-8D85-7BF13037C869}" type="datetimeFigureOut">
              <a:rPr lang="en-US" smtClean="0"/>
              <a:t>12/31/17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49FF9-C86D-9341-AF1E-5B92933B739E}" type="slidenum">
              <a:rPr lang="en-US" smtClean="0"/>
              <a:t>‹#›</a:t>
            </a:fld>
            <a:endParaRPr lang="en-US"/>
          </a:p>
        </p:txBody>
      </p:sp>
    </p:spTree>
    <p:extLst>
      <p:ext uri="{BB962C8B-B14F-4D97-AF65-F5344CB8AC3E}">
        <p14:creationId xmlns:p14="http://schemas.microsoft.com/office/powerpoint/2010/main" val="11125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CN" altLang="en-US" dirty="0" smtClean="0"/>
              <a:t>题目是：</a:t>
            </a:r>
            <a:endParaRPr lang="zh-CN" altLang="en-US" dirty="0"/>
          </a:p>
        </p:txBody>
      </p:sp>
      <p:sp>
        <p:nvSpPr>
          <p:cNvPr id="4" name="Slide Number Placeholder 3"/>
          <p:cNvSpPr>
            <a:spLocks noGrp="1"/>
          </p:cNvSpPr>
          <p:nvPr>
            <p:ph type="sldNum" sz="quarter" idx="10"/>
          </p:nvPr>
        </p:nvSpPr>
        <p:spPr/>
        <p:txBody>
          <a:bodyPr/>
          <a:lstStyle/>
          <a:p>
            <a:fld id="{69C49FF9-C86D-9341-AF1E-5B92933B739E}" type="slidenum">
              <a:rPr lang="en-US" smtClean="0"/>
              <a:t>1</a:t>
            </a:fld>
            <a:endParaRPr lang="en-US"/>
          </a:p>
        </p:txBody>
      </p:sp>
    </p:spTree>
    <p:extLst>
      <p:ext uri="{BB962C8B-B14F-4D97-AF65-F5344CB8AC3E}">
        <p14:creationId xmlns:p14="http://schemas.microsoft.com/office/powerpoint/2010/main" val="108818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CN" altLang="en-US" dirty="0" smtClean="0"/>
              <a:t>简单介绍一下，我们这组做的项目是想要做一件这样子的事情：</a:t>
            </a:r>
            <a:endParaRPr lang="en-US" altLang="zh-CN" dirty="0" smtClean="0"/>
          </a:p>
          <a:p>
            <a:pPr marL="171450" indent="-171450">
              <a:buFont typeface="Arial" panose="020B0604020202020204" pitchFamily="34" charset="0"/>
              <a:buChar char="•"/>
            </a:pPr>
            <a:r>
              <a:rPr lang="zh-CN" altLang="en-US" dirty="0" smtClean="0"/>
              <a:t>现在飞在天上的一些卫星其实是供业余玩家使用的，比如我们所用的这个希望二号卫星</a:t>
            </a:r>
            <a:endParaRPr lang="en-US" altLang="zh-CN" dirty="0" smtClean="0"/>
          </a:p>
          <a:p>
            <a:pPr marL="628650" lvl="1" indent="-171450">
              <a:buFont typeface="Arial" panose="020B0604020202020204" pitchFamily="34" charset="0"/>
              <a:buChar char="•"/>
            </a:pPr>
            <a:r>
              <a:rPr lang="zh-CN" altLang="en-US" dirty="0" smtClean="0"/>
              <a:t>我们想要基于这些卫星做一个通信系统</a:t>
            </a:r>
            <a:endParaRPr lang="en-US" altLang="zh-CN" dirty="0" smtClean="0"/>
          </a:p>
          <a:p>
            <a:pPr marL="628650" lvl="1" indent="-171450">
              <a:buFont typeface="Arial" panose="020B0604020202020204" pitchFamily="34" charset="0"/>
              <a:buChar char="•"/>
            </a:pPr>
            <a:r>
              <a:rPr lang="zh-CN" altLang="en-US" dirty="0" smtClean="0"/>
              <a:t>比如我们输入“男生节快乐”在特定的频段用特定的方式发出这个信号</a:t>
            </a:r>
            <a:endParaRPr lang="en-US" altLang="zh-CN" dirty="0" smtClean="0"/>
          </a:p>
          <a:p>
            <a:pPr marL="628650" lvl="1" indent="-171450">
              <a:buFont typeface="Arial" panose="020B0604020202020204" pitchFamily="34" charset="0"/>
              <a:buChar char="•"/>
            </a:pPr>
            <a:r>
              <a:rPr lang="zh-CN" altLang="en-US" dirty="0" smtClean="0"/>
              <a:t>就可以在特定的频段用特定的方式</a:t>
            </a:r>
            <a:r>
              <a:rPr lang="zh-CN" altLang="en-US" smtClean="0"/>
              <a:t>接收到这个信号</a:t>
            </a:r>
            <a:endParaRPr lang="en-US" altLang="zh-CN" dirty="0" smtClean="0"/>
          </a:p>
          <a:p>
            <a:pPr marL="171450" lvl="0" indent="-171450">
              <a:buFont typeface="Arial" panose="020B0604020202020204" pitchFamily="34" charset="0"/>
              <a:buChar char="•"/>
            </a:pPr>
            <a:r>
              <a:rPr lang="zh-CN" altLang="en-US" dirty="0" smtClean="0"/>
              <a:t>上面的这个通信系统其实是比较好实现的，我们主要还做了四件事情，让它变得更鲁棒、自动</a:t>
            </a:r>
            <a:endParaRPr lang="en-US" altLang="zh-CN" dirty="0" smtClean="0"/>
          </a:p>
        </p:txBody>
      </p:sp>
      <p:sp>
        <p:nvSpPr>
          <p:cNvPr id="4" name="Slide Number Placeholder 3"/>
          <p:cNvSpPr>
            <a:spLocks noGrp="1"/>
          </p:cNvSpPr>
          <p:nvPr>
            <p:ph type="sldNum" sz="quarter" idx="10"/>
          </p:nvPr>
        </p:nvSpPr>
        <p:spPr/>
        <p:txBody>
          <a:bodyPr/>
          <a:lstStyle/>
          <a:p>
            <a:fld id="{69C49FF9-C86D-9341-AF1E-5B92933B739E}" type="slidenum">
              <a:rPr lang="en-US" smtClean="0"/>
              <a:t>2</a:t>
            </a:fld>
            <a:endParaRPr lang="en-US"/>
          </a:p>
        </p:txBody>
      </p:sp>
    </p:spTree>
    <p:extLst>
      <p:ext uri="{BB962C8B-B14F-4D97-AF65-F5344CB8AC3E}">
        <p14:creationId xmlns:p14="http://schemas.microsoft.com/office/powerpoint/2010/main" val="189872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eriod"/>
            </a:pPr>
            <a:r>
              <a:rPr lang="zh-CN" altLang="en-US" dirty="0" smtClean="0"/>
              <a:t>我们写了一个</a:t>
            </a:r>
            <a:r>
              <a:rPr lang="en-US" altLang="zh-CN" dirty="0" smtClean="0"/>
              <a:t>UI</a:t>
            </a:r>
            <a:r>
              <a:rPr lang="zh-CN" altLang="en-US" dirty="0" smtClean="0"/>
              <a:t>界面，可以让用户非常友好地发送自己想要传送的信息</a:t>
            </a:r>
            <a:endParaRPr lang="en-US" altLang="zh-CN" dirty="0" smtClean="0"/>
          </a:p>
          <a:p>
            <a:pPr marL="228600" indent="-228600">
              <a:buAutoNum type="arabicPeriod"/>
            </a:pPr>
            <a:r>
              <a:rPr lang="zh-CN" altLang="en-US" dirty="0" smtClean="0"/>
              <a:t>我们用</a:t>
            </a:r>
            <a:r>
              <a:rPr lang="en-US" altLang="zh-CN" dirty="0" smtClean="0"/>
              <a:t>C++</a:t>
            </a:r>
            <a:r>
              <a:rPr lang="zh-CN" altLang="en-US" dirty="0" smtClean="0"/>
              <a:t>实现了一个</a:t>
            </a:r>
            <a:r>
              <a:rPr lang="en-US" altLang="zh-CN" dirty="0" smtClean="0"/>
              <a:t>CP16</a:t>
            </a:r>
            <a:r>
              <a:rPr lang="zh-CN" altLang="en-US" dirty="0" smtClean="0"/>
              <a:t>编码程序，目前比较多的是用</a:t>
            </a:r>
            <a:r>
              <a:rPr lang="en-US" altLang="zh-CN" dirty="0" err="1" smtClean="0"/>
              <a:t>matlab</a:t>
            </a:r>
            <a:r>
              <a:rPr lang="zh-CN" altLang="en-US" dirty="0" smtClean="0"/>
              <a:t>，没有人用</a:t>
            </a:r>
            <a:r>
              <a:rPr lang="en-US" altLang="zh-CN" dirty="0" smtClean="0"/>
              <a:t>C++</a:t>
            </a:r>
            <a:r>
              <a:rPr lang="zh-CN" altLang="en-US" dirty="0" smtClean="0"/>
              <a:t>做过这样的事情</a:t>
            </a:r>
            <a:endParaRPr lang="en-US" altLang="zh-CN" dirty="0" smtClean="0"/>
          </a:p>
          <a:p>
            <a:pPr marL="228600" indent="-228600">
              <a:buAutoNum type="arabicPeriod"/>
            </a:pPr>
            <a:r>
              <a:rPr lang="zh-CN" altLang="en-US" dirty="0" smtClean="0"/>
              <a:t>在与卫星通信的过程中，我们注意到了多普勒效应的问题，如果一直用手动的方式来调整收发频率的话显然是非常不科学的</a:t>
            </a:r>
            <a:endParaRPr lang="en-US" altLang="zh-CN" dirty="0" smtClean="0"/>
          </a:p>
          <a:p>
            <a:pPr marL="685800" lvl="1" indent="-228600">
              <a:buAutoNum type="arabicPeriod"/>
            </a:pPr>
            <a:r>
              <a:rPr lang="zh-CN" altLang="en-US" dirty="0" smtClean="0"/>
              <a:t>我们期待软件可以自己识别到多普勒频率，并自己根据当前的多普勒频率来调整收发信机的收发频率</a:t>
            </a:r>
            <a:endParaRPr lang="en-US" altLang="zh-CN" dirty="0" smtClean="0"/>
          </a:p>
          <a:p>
            <a:pPr marL="228600" lvl="0" indent="-228600">
              <a:buAutoNum type="arabicPeriod"/>
            </a:pPr>
            <a:r>
              <a:rPr lang="zh-CN" altLang="en-US" dirty="0" smtClean="0"/>
              <a:t>卫星每周五只有接近饭点的时候才会经过我们的头上，我们才能测试，这显然也非常不科学。。</a:t>
            </a:r>
            <a:endParaRPr lang="en-US" altLang="zh-CN" dirty="0" smtClean="0"/>
          </a:p>
          <a:p>
            <a:pPr marL="685800" lvl="1" indent="-228600">
              <a:buAutoNum type="arabicPeriod"/>
            </a:pPr>
            <a:r>
              <a:rPr lang="zh-CN" altLang="en-US" dirty="0" smtClean="0"/>
              <a:t>所以我们做了一个模拟卫星，模拟希望二号的接收、频率转发、发射的功能，以方便我们进行调试</a:t>
            </a:r>
            <a:endParaRPr lang="en-US" altLang="zh-CN" dirty="0" smtClean="0"/>
          </a:p>
        </p:txBody>
      </p:sp>
      <p:sp>
        <p:nvSpPr>
          <p:cNvPr id="4" name="Slide Number Placeholder 3"/>
          <p:cNvSpPr>
            <a:spLocks noGrp="1"/>
          </p:cNvSpPr>
          <p:nvPr>
            <p:ph type="sldNum" sz="quarter" idx="10"/>
          </p:nvPr>
        </p:nvSpPr>
        <p:spPr/>
        <p:txBody>
          <a:bodyPr/>
          <a:lstStyle/>
          <a:p>
            <a:fld id="{69C49FF9-C86D-9341-AF1E-5B92933B739E}" type="slidenum">
              <a:rPr lang="en-US" smtClean="0"/>
              <a:t>3</a:t>
            </a:fld>
            <a:endParaRPr lang="en-US"/>
          </a:p>
        </p:txBody>
      </p:sp>
    </p:spTree>
    <p:extLst>
      <p:ext uri="{BB962C8B-B14F-4D97-AF65-F5344CB8AC3E}">
        <p14:creationId xmlns:p14="http://schemas.microsoft.com/office/powerpoint/2010/main" val="292902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CN" altLang="en-US" dirty="0" smtClean="0"/>
              <a:t>下面分别由四位同学介绍这四个部分每一个部分的内容，</a:t>
            </a:r>
            <a:endParaRPr lang="zh-CN" altLang="en-US" dirty="0"/>
          </a:p>
        </p:txBody>
      </p:sp>
      <p:sp>
        <p:nvSpPr>
          <p:cNvPr id="4" name="Slide Number Placeholder 3"/>
          <p:cNvSpPr>
            <a:spLocks noGrp="1"/>
          </p:cNvSpPr>
          <p:nvPr>
            <p:ph type="sldNum" sz="quarter" idx="10"/>
          </p:nvPr>
        </p:nvSpPr>
        <p:spPr/>
        <p:txBody>
          <a:bodyPr/>
          <a:lstStyle/>
          <a:p>
            <a:fld id="{69C49FF9-C86D-9341-AF1E-5B92933B739E}" type="slidenum">
              <a:rPr lang="en-US" smtClean="0"/>
              <a:t>4</a:t>
            </a:fld>
            <a:endParaRPr lang="en-US"/>
          </a:p>
        </p:txBody>
      </p:sp>
    </p:spTree>
    <p:extLst>
      <p:ext uri="{BB962C8B-B14F-4D97-AF65-F5344CB8AC3E}">
        <p14:creationId xmlns:p14="http://schemas.microsoft.com/office/powerpoint/2010/main" val="1324851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574B-5240-A04D-9DDD-2667C8028AFD}" type="datetimeFigureOut">
              <a:rPr lang="en-US" smtClean="0"/>
              <a:t>12/31/17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574B-5240-A04D-9DDD-2667C8028AFD}" type="datetimeFigureOut">
              <a:rPr lang="en-US" smtClean="0"/>
              <a:t>12/31/17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574B-5240-A04D-9DDD-2667C8028AFD}" type="datetimeFigureOut">
              <a:rPr lang="en-US" smtClean="0"/>
              <a:t>12/31/17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574B-5240-A04D-9DDD-2667C8028AFD}" type="datetimeFigureOut">
              <a:rPr lang="en-US" smtClean="0"/>
              <a:t>12/31/17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574B-5240-A04D-9DDD-2667C8028AFD}" type="datetimeFigureOut">
              <a:rPr lang="en-US" smtClean="0"/>
              <a:t>12/31/17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574B-5240-A04D-9DDD-2667C8028AFD}" type="datetimeFigureOut">
              <a:rPr lang="en-US" smtClean="0"/>
              <a:t>12/31/17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574B-5240-A04D-9DDD-2667C8028AFD}" type="datetimeFigureOut">
              <a:rPr lang="en-US" smtClean="0"/>
              <a:t>12/31/17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574B-5240-A04D-9DDD-2667C8028AFD}" type="datetimeFigureOut">
              <a:rPr lang="en-US" smtClean="0"/>
              <a:t>12/31/17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574B-5240-A04D-9DDD-2667C8028AFD}" type="datetimeFigureOut">
              <a:rPr lang="en-US" smtClean="0"/>
              <a:t>12/31/17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574B-5240-A04D-9DDD-2667C8028AFD}" type="datetimeFigureOut">
              <a:rPr lang="en-US" smtClean="0"/>
              <a:t>12/31/17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574B-5240-A04D-9DDD-2667C8028AFD}" type="datetimeFigureOut">
              <a:rPr lang="en-US" smtClean="0"/>
              <a:t>12/31/17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49704-DABB-D242-AA5A-A09CDA794EB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574B-5240-A04D-9DDD-2667C8028AFD}" type="datetimeFigureOut">
              <a:rPr lang="en-US" smtClean="0"/>
              <a:t>12/31/17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49704-DABB-D242-AA5A-A09CDA794EBA}" type="slidenum">
              <a:rPr lang="en-US" smtClean="0"/>
              <a:t>‹#›</a:t>
            </a:fld>
            <a:endParaRPr lang="en-US"/>
          </a:p>
        </p:txBody>
      </p:sp>
    </p:spTree>
    <p:extLst>
      <p:ext uri="{BB962C8B-B14F-4D97-AF65-F5344CB8AC3E}">
        <p14:creationId xmlns:p14="http://schemas.microsoft.com/office/powerpoint/2010/main" val="1127113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339686"/>
            <a:ext cx="6858000" cy="1150036"/>
          </a:xfrm>
        </p:spPr>
        <p:txBody>
          <a:bodyPr>
            <a:normAutofit/>
          </a:bodyPr>
          <a:lstStyle/>
          <a:p>
            <a:r>
              <a:rPr lang="zh-CN" altLang="en-US" sz="3600" dirty="0"/>
              <a:t>基于 </a:t>
            </a:r>
            <a:r>
              <a:rPr lang="en-US" altLang="zh-CN" sz="3600" dirty="0"/>
              <a:t>CP16 </a:t>
            </a:r>
            <a:r>
              <a:rPr lang="zh-CN" altLang="en-US" sz="3600" dirty="0"/>
              <a:t>的</a:t>
            </a:r>
            <a:r>
              <a:rPr lang="en-US" altLang="zh-CN" sz="3600" dirty="0"/>
              <a:t/>
            </a:r>
            <a:br>
              <a:rPr lang="en-US" altLang="zh-CN" sz="3600" dirty="0"/>
            </a:br>
            <a:r>
              <a:rPr lang="zh-CN" altLang="en-US" sz="3600" dirty="0"/>
              <a:t>业余卫星通信系统</a:t>
            </a:r>
            <a:endParaRPr lang="en-US" sz="3600" dirty="0"/>
          </a:p>
        </p:txBody>
      </p:sp>
      <p:sp>
        <p:nvSpPr>
          <p:cNvPr id="3" name="Subtitle 2"/>
          <p:cNvSpPr>
            <a:spLocks noGrp="1"/>
          </p:cNvSpPr>
          <p:nvPr>
            <p:ph type="subTitle" idx="1"/>
          </p:nvPr>
        </p:nvSpPr>
        <p:spPr>
          <a:xfrm>
            <a:off x="6158346" y="4005770"/>
            <a:ext cx="2320272" cy="1430408"/>
          </a:xfrm>
        </p:spPr>
        <p:txBody>
          <a:bodyPr>
            <a:noAutofit/>
          </a:bodyPr>
          <a:lstStyle/>
          <a:p>
            <a:r>
              <a:rPr lang="is-IS" sz="1350" dirty="0">
                <a:latin typeface="黑体" panose="02010609060101010101" pitchFamily="49" charset="-122"/>
                <a:ea typeface="黑体" panose="02010609060101010101" pitchFamily="49" charset="-122"/>
              </a:rPr>
              <a:t>⽆ 42 林⼦恒 2014011054</a:t>
            </a:r>
          </a:p>
          <a:p>
            <a:r>
              <a:rPr lang="is-IS" sz="1350" dirty="0">
                <a:latin typeface="黑体" panose="02010609060101010101" pitchFamily="49" charset="-122"/>
                <a:ea typeface="黑体" panose="02010609060101010101" pitchFamily="49" charset="-122"/>
              </a:rPr>
              <a:t>⽆ 42 刘若洋 2014011051 </a:t>
            </a:r>
          </a:p>
          <a:p>
            <a:r>
              <a:rPr lang="is-IS" sz="1350" dirty="0">
                <a:latin typeface="黑体" panose="02010609060101010101" pitchFamily="49" charset="-122"/>
                <a:ea typeface="黑体" panose="02010609060101010101" pitchFamily="49" charset="-122"/>
              </a:rPr>
              <a:t>⽆ 42 王靖宇 2014011053 </a:t>
            </a:r>
          </a:p>
          <a:p>
            <a:r>
              <a:rPr lang="is-IS" sz="1350" dirty="0">
                <a:latin typeface="黑体" panose="02010609060101010101" pitchFamily="49" charset="-122"/>
                <a:ea typeface="黑体" panose="02010609060101010101" pitchFamily="49" charset="-122"/>
              </a:rPr>
              <a:t>⽆ 48 黄志超 2013012062 </a:t>
            </a:r>
          </a:p>
          <a:p>
            <a:r>
              <a:rPr lang="is-IS" sz="1350" dirty="0">
                <a:latin typeface="黑体" panose="02010609060101010101" pitchFamily="49" charset="-122"/>
                <a:ea typeface="黑体" panose="02010609060101010101" pitchFamily="49" charset="-122"/>
              </a:rPr>
              <a:t>⽆ 48 王</a:t>
            </a:r>
            <a:r>
              <a:rPr lang="zh-CN" altLang="en-US" sz="1350" dirty="0">
                <a:latin typeface="黑体" panose="02010609060101010101" pitchFamily="49" charset="-122"/>
                <a:ea typeface="黑体" panose="02010609060101010101" pitchFamily="49" charset="-122"/>
              </a:rPr>
              <a:t> </a:t>
            </a:r>
            <a:r>
              <a:rPr lang="is-IS" sz="1350" dirty="0">
                <a:latin typeface="黑体" panose="02010609060101010101" pitchFamily="49" charset="-122"/>
                <a:ea typeface="黑体" panose="02010609060101010101" pitchFamily="49" charset="-122"/>
              </a:rPr>
              <a:t> 禹 2014011241</a:t>
            </a:r>
            <a:endParaRPr lang="en-US" sz="1350" dirty="0">
              <a:latin typeface="黑体" panose="02010609060101010101" pitchFamily="49" charset="-122"/>
              <a:ea typeface="黑体" panose="02010609060101010101" pitchFamily="49" charset="-122"/>
            </a:endParaRPr>
          </a:p>
        </p:txBody>
      </p:sp>
      <p:sp>
        <p:nvSpPr>
          <p:cNvPr id="4" name="Rectangle 3"/>
          <p:cNvSpPr/>
          <p:nvPr/>
        </p:nvSpPr>
        <p:spPr>
          <a:xfrm>
            <a:off x="3187108" y="3489722"/>
            <a:ext cx="2769784"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电子系统设计结题报告</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4151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编码程序核心介绍</a:t>
            </a:r>
            <a:endParaRPr lang="zh-CN" altLang="en-US" dirty="0"/>
          </a:p>
        </p:txBody>
      </p:sp>
      <p:sp>
        <p:nvSpPr>
          <p:cNvPr id="3" name="Content Placeholder 2"/>
          <p:cNvSpPr>
            <a:spLocks noGrp="1"/>
          </p:cNvSpPr>
          <p:nvPr>
            <p:ph idx="1"/>
          </p:nvPr>
        </p:nvSpPr>
        <p:spPr/>
        <p:txBody>
          <a:bodyPr>
            <a:normAutofit/>
          </a:bodyPr>
          <a:lstStyle/>
          <a:p>
            <a:r>
              <a:rPr lang="zh-CN" altLang="en-US" sz="2400" dirty="0" smtClean="0"/>
              <a:t>该程序核心，支持中文、英文、数字、标点符号等。</a:t>
            </a:r>
            <a:endParaRPr lang="en-US" altLang="zh-CN" sz="2400" dirty="0" smtClean="0"/>
          </a:p>
          <a:p>
            <a:r>
              <a:rPr lang="zh-CN" altLang="en-US" sz="2400" dirty="0" smtClean="0"/>
              <a:t>输入半角英文、符号、数字等均可以自动转换为全角字符，之后再进行</a:t>
            </a:r>
            <a:r>
              <a:rPr lang="en-US" altLang="zh-CN" sz="2400" dirty="0" smtClean="0"/>
              <a:t>GB2312</a:t>
            </a:r>
            <a:r>
              <a:rPr lang="zh-CN" altLang="en-US" sz="2400" dirty="0" smtClean="0"/>
              <a:t>编码。</a:t>
            </a:r>
            <a:endParaRPr lang="en-US" altLang="zh-CN" sz="2400" dirty="0" smtClean="0"/>
          </a:p>
          <a:p>
            <a:r>
              <a:rPr lang="en-US" altLang="zh-CN" sz="2400" dirty="0" smtClean="0"/>
              <a:t>GB2312</a:t>
            </a:r>
            <a:r>
              <a:rPr lang="zh-CN" altLang="en-US" sz="2400" dirty="0" smtClean="0"/>
              <a:t>编码完成后，再根据其与</a:t>
            </a:r>
            <a:r>
              <a:rPr lang="en-US" altLang="zh-CN" sz="2400" dirty="0" smtClean="0"/>
              <a:t>hzk16</a:t>
            </a:r>
            <a:r>
              <a:rPr lang="zh-CN" altLang="en-US" sz="2400" dirty="0" smtClean="0"/>
              <a:t>获得的</a:t>
            </a:r>
            <a:r>
              <a:rPr lang="en-US" altLang="zh-CN" sz="2400" dirty="0" smtClean="0"/>
              <a:t>16x16</a:t>
            </a:r>
            <a:r>
              <a:rPr lang="zh-CN" altLang="en-US" sz="2400" dirty="0" smtClean="0"/>
              <a:t>的点阵编码</a:t>
            </a:r>
            <a:r>
              <a:rPr lang="en-US" altLang="zh-CN" sz="2400" dirty="0" smtClean="0"/>
              <a:t>;</a:t>
            </a:r>
          </a:p>
          <a:p>
            <a:r>
              <a:rPr lang="zh-CN" altLang="en-US" sz="2400" dirty="0" smtClean="0"/>
              <a:t>根据点阵编码，进行调制，生成相应的无线电信号，并传输到外部接口</a:t>
            </a:r>
            <a:endParaRPr lang="en-US" altLang="zh-CN" sz="2400" dirty="0" smtClean="0"/>
          </a:p>
          <a:p>
            <a:r>
              <a:rPr lang="zh-CN" altLang="en-US" sz="2400" dirty="0" smtClean="0"/>
              <a:t>该程序核心外，接入</a:t>
            </a:r>
            <a:r>
              <a:rPr lang="en-US" altLang="zh-CN" sz="2400" dirty="0" smtClean="0"/>
              <a:t>UI</a:t>
            </a:r>
            <a:r>
              <a:rPr lang="zh-CN" altLang="en-US" sz="2400" dirty="0" smtClean="0"/>
              <a:t>的接口，构成了完整的程序</a:t>
            </a:r>
            <a:endParaRPr lang="mr-IN" altLang="zh-CN" sz="2400" dirty="0"/>
          </a:p>
        </p:txBody>
      </p:sp>
    </p:spTree>
    <p:extLst>
      <p:ext uri="{BB962C8B-B14F-4D97-AF65-F5344CB8AC3E}">
        <p14:creationId xmlns:p14="http://schemas.microsoft.com/office/powerpoint/2010/main" val="7755050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t>CP16</a:t>
            </a:r>
            <a:r>
              <a:rPr lang="zh-CN" altLang="en-US" sz="2400" dirty="0" smtClean="0"/>
              <a:t>编码系统</a:t>
            </a:r>
            <a:endParaRPr lang="en-US" altLang="zh-CN" sz="2400" dirty="0" smtClean="0"/>
          </a:p>
          <a:p>
            <a:r>
              <a:rPr lang="zh-CN" altLang="en-US" sz="2400" dirty="0">
                <a:solidFill>
                  <a:srgbClr val="FF0000"/>
                </a:solidFill>
              </a:rPr>
              <a:t>发送文字通信 </a:t>
            </a:r>
            <a:r>
              <a:rPr lang="en-US" altLang="zh-CN" sz="2400" dirty="0">
                <a:solidFill>
                  <a:srgbClr val="FF0000"/>
                </a:solidFill>
              </a:rPr>
              <a:t>UI</a:t>
            </a:r>
            <a:r>
              <a:rPr lang="zh-CN" altLang="en-US" sz="2400" dirty="0">
                <a:solidFill>
                  <a:srgbClr val="FF0000"/>
                </a:solidFill>
              </a:rPr>
              <a:t> </a:t>
            </a:r>
            <a:r>
              <a:rPr lang="zh-CN" altLang="en-US" sz="2400" dirty="0" smtClean="0">
                <a:solidFill>
                  <a:srgbClr val="FF0000"/>
                </a:solidFill>
              </a:rPr>
              <a:t>界面</a:t>
            </a:r>
            <a:endParaRPr lang="en-US" altLang="zh-CN" sz="2400" dirty="0" smtClean="0"/>
          </a:p>
          <a:p>
            <a:r>
              <a:rPr lang="zh-CN" altLang="en-US" sz="2400" dirty="0" smtClean="0"/>
              <a:t>使用 </a:t>
            </a:r>
            <a:r>
              <a:rPr lang="en-US" altLang="zh-CN" sz="2400" dirty="0" err="1" smtClean="0"/>
              <a:t>gpredict</a:t>
            </a:r>
            <a:r>
              <a:rPr lang="zh-CN" altLang="en-US" sz="2400" dirty="0" smtClean="0"/>
              <a:t> 控制发射接收器 </a:t>
            </a:r>
            <a:r>
              <a:rPr lang="mr-IN" altLang="zh-CN" sz="2400" dirty="0" smtClean="0"/>
              <a:t>–</a:t>
            </a:r>
            <a:r>
              <a:rPr lang="zh-CN" altLang="en-US" sz="2400" dirty="0" smtClean="0"/>
              <a:t> 以解决多普勒效应</a:t>
            </a:r>
            <a:endParaRPr lang="en-US" altLang="zh-CN" sz="2400" dirty="0" smtClean="0"/>
          </a:p>
          <a:p>
            <a:r>
              <a:rPr lang="zh-CN" altLang="en-US" sz="2400" dirty="0" smtClean="0"/>
              <a:t>自制模拟卫星</a:t>
            </a:r>
            <a:endParaRPr lang="en-US" altLang="zh-CN" sz="2400" dirty="0" smtClean="0"/>
          </a:p>
        </p:txBody>
      </p:sp>
    </p:spTree>
    <p:extLst>
      <p:ext uri="{BB962C8B-B14F-4D97-AF65-F5344CB8AC3E}">
        <p14:creationId xmlns:p14="http://schemas.microsoft.com/office/powerpoint/2010/main" val="16106977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CP16</a:t>
            </a:r>
            <a:r>
              <a:rPr lang="zh-CN" altLang="en-US" dirty="0" smtClean="0"/>
              <a:t>发送</a:t>
            </a:r>
            <a:r>
              <a:rPr lang="en-US" altLang="zh-CN" dirty="0" smtClean="0"/>
              <a:t>GUI</a:t>
            </a:r>
            <a:r>
              <a:rPr lang="zh-CN" altLang="en-US" dirty="0" smtClean="0"/>
              <a:t>程序</a:t>
            </a:r>
            <a:endParaRPr lang="zh-CN" altLang="en-US" dirty="0"/>
          </a:p>
        </p:txBody>
      </p:sp>
      <p:sp>
        <p:nvSpPr>
          <p:cNvPr id="5" name="文本框 4"/>
          <p:cNvSpPr txBox="1"/>
          <p:nvPr/>
        </p:nvSpPr>
        <p:spPr>
          <a:xfrm>
            <a:off x="365760" y="2457450"/>
            <a:ext cx="2390503" cy="2031325"/>
          </a:xfrm>
          <a:prstGeom prst="rect">
            <a:avLst/>
          </a:prstGeom>
          <a:noFill/>
          <a:ln w="76200">
            <a:solidFill>
              <a:schemeClr val="accent1">
                <a:lumMod val="60000"/>
                <a:lumOff val="40000"/>
              </a:schemeClr>
            </a:solidFill>
          </a:ln>
        </p:spPr>
        <p:txBody>
          <a:bodyPr wrap="square" rtlCol="0">
            <a:spAutoFit/>
          </a:bodyPr>
          <a:lstStyle/>
          <a:p>
            <a:r>
              <a:rPr lang="zh-CN" altLang="en-US" sz="2100" dirty="0">
                <a:latin typeface="华文琥珀" panose="02010800040101010101" pitchFamily="2" charset="-122"/>
                <a:ea typeface="华文琥珀" panose="02010800040101010101" pitchFamily="2" charset="-122"/>
              </a:rPr>
              <a:t>文本</a:t>
            </a:r>
            <a:r>
              <a:rPr lang="en-US" altLang="zh-CN" sz="2100" dirty="0">
                <a:latin typeface="华文琥珀" panose="02010800040101010101" pitchFamily="2" charset="-122"/>
                <a:ea typeface="华文琥珀" panose="02010800040101010101" pitchFamily="2" charset="-122"/>
              </a:rPr>
              <a:t>-</a:t>
            </a:r>
            <a:r>
              <a:rPr lang="zh-CN" altLang="en-US" sz="2100" dirty="0">
                <a:latin typeface="华文琥珀" panose="02010800040101010101" pitchFamily="2" charset="-122"/>
                <a:ea typeface="华文琥珀" panose="02010800040101010101" pitchFamily="2" charset="-122"/>
              </a:rPr>
              <a:t>波形转换库</a:t>
            </a:r>
            <a:endParaRPr lang="en-US" altLang="zh-CN" sz="2100" dirty="0">
              <a:latin typeface="华文琥珀" panose="02010800040101010101" pitchFamily="2" charset="-122"/>
              <a:ea typeface="华文琥珀" panose="02010800040101010101" pitchFamily="2" charset="-122"/>
            </a:endParaRPr>
          </a:p>
          <a:p>
            <a:pPr>
              <a:spcAft>
                <a:spcPts val="900"/>
              </a:spcAft>
            </a:pPr>
            <a:r>
              <a:rPr lang="zh-CN" altLang="en-US" dirty="0">
                <a:latin typeface="华文楷体" panose="02010600040101010101" pitchFamily="2" charset="-122"/>
                <a:ea typeface="华文楷体" panose="02010600040101010101" pitchFamily="2" charset="-122"/>
              </a:rPr>
              <a:t>使用</a:t>
            </a:r>
            <a:r>
              <a:rPr lang="en-US" altLang="zh-CN" dirty="0">
                <a:latin typeface="华文楷体" panose="02010600040101010101" pitchFamily="2" charset="-122"/>
                <a:ea typeface="华文楷体" panose="02010600040101010101" pitchFamily="2" charset="-122"/>
              </a:rPr>
              <a:t>C++</a:t>
            </a:r>
            <a:r>
              <a:rPr lang="zh-CN" altLang="en-US" dirty="0">
                <a:latin typeface="华文楷体" panose="02010600040101010101" pitchFamily="2" charset="-122"/>
                <a:ea typeface="华文楷体" panose="02010600040101010101" pitchFamily="2" charset="-122"/>
              </a:rPr>
              <a:t>编写</a:t>
            </a:r>
            <a:endParaRPr lang="en-US" altLang="zh-CN" dirty="0">
              <a:latin typeface="华文楷体" panose="02010600040101010101" pitchFamily="2" charset="-122"/>
              <a:ea typeface="华文楷体" panose="02010600040101010101" pitchFamily="2" charset="-122"/>
            </a:endParaRPr>
          </a:p>
          <a:p>
            <a:pPr>
              <a:spcAft>
                <a:spcPts val="900"/>
              </a:spcAft>
            </a:pPr>
            <a:r>
              <a:rPr lang="zh-CN" altLang="en-US" dirty="0">
                <a:latin typeface="华文楷体" panose="02010600040101010101" pitchFamily="2" charset="-122"/>
                <a:ea typeface="华文楷体" panose="02010600040101010101" pitchFamily="2" charset="-122"/>
              </a:rPr>
              <a:t>接收文本数据，转换为波形数组</a:t>
            </a:r>
            <a:endParaRPr lang="en-US" altLang="zh-CN" dirty="0">
              <a:latin typeface="华文楷体" panose="02010600040101010101" pitchFamily="2" charset="-122"/>
              <a:ea typeface="华文楷体" panose="02010600040101010101" pitchFamily="2" charset="-122"/>
            </a:endParaRPr>
          </a:p>
          <a:p>
            <a:pPr>
              <a:spcAft>
                <a:spcPts val="900"/>
              </a:spcAft>
            </a:pPr>
            <a:r>
              <a:rPr lang="zh-CN" altLang="en-US" dirty="0">
                <a:latin typeface="华文楷体" panose="02010600040101010101" pitchFamily="2" charset="-122"/>
                <a:ea typeface="华文楷体" panose="02010600040101010101" pitchFamily="2" charset="-122"/>
              </a:rPr>
              <a:t>使用</a:t>
            </a:r>
            <a:r>
              <a:rPr lang="en-US" altLang="zh-CN" dirty="0">
                <a:latin typeface="华文楷体" panose="02010600040101010101" pitchFamily="2" charset="-122"/>
                <a:ea typeface="华文楷体" panose="02010600040101010101" pitchFamily="2" charset="-122"/>
              </a:rPr>
              <a:t>C++/CLI</a:t>
            </a:r>
            <a:r>
              <a:rPr lang="zh-CN" altLang="en-US" dirty="0">
                <a:latin typeface="华文楷体" panose="02010600040101010101" pitchFamily="2" charset="-122"/>
                <a:ea typeface="华文楷体" panose="02010600040101010101" pitchFamily="2" charset="-122"/>
              </a:rPr>
              <a:t>封装成</a:t>
            </a:r>
            <a:r>
              <a:rPr lang="en-US" altLang="zh-CN" dirty="0">
                <a:latin typeface="华文楷体" panose="02010600040101010101" pitchFamily="2" charset="-122"/>
                <a:ea typeface="华文楷体" panose="02010600040101010101" pitchFamily="2" charset="-122"/>
              </a:rPr>
              <a:t>.NET</a:t>
            </a:r>
            <a:r>
              <a:rPr lang="zh-CN" altLang="en-US" dirty="0">
                <a:latin typeface="华文楷体" panose="02010600040101010101" pitchFamily="2" charset="-122"/>
                <a:ea typeface="华文楷体" panose="02010600040101010101" pitchFamily="2" charset="-122"/>
              </a:rPr>
              <a:t>类库</a:t>
            </a:r>
            <a:endParaRPr lang="en-US" altLang="zh-CN" dirty="0">
              <a:latin typeface="华文楷体" panose="02010600040101010101" pitchFamily="2" charset="-122"/>
              <a:ea typeface="华文楷体" panose="02010600040101010101" pitchFamily="2" charset="-122"/>
            </a:endParaRPr>
          </a:p>
        </p:txBody>
      </p:sp>
      <p:sp>
        <p:nvSpPr>
          <p:cNvPr id="6" name="文本框 5"/>
          <p:cNvSpPr txBox="1"/>
          <p:nvPr/>
        </p:nvSpPr>
        <p:spPr>
          <a:xfrm>
            <a:off x="3363686" y="2457450"/>
            <a:ext cx="2370909" cy="2192908"/>
          </a:xfrm>
          <a:prstGeom prst="rect">
            <a:avLst/>
          </a:prstGeom>
          <a:noFill/>
          <a:ln w="76200">
            <a:solidFill>
              <a:srgbClr val="FFC000"/>
            </a:solidFill>
          </a:ln>
        </p:spPr>
        <p:txBody>
          <a:bodyPr wrap="square" rtlCol="0">
            <a:spAutoFit/>
          </a:bodyPr>
          <a:lstStyle/>
          <a:p>
            <a:r>
              <a:rPr lang="en-US" altLang="zh-CN" sz="2100" dirty="0">
                <a:latin typeface="华文琥珀" panose="02010800040101010101" pitchFamily="2" charset="-122"/>
                <a:ea typeface="华文琥珀" panose="02010800040101010101" pitchFamily="2" charset="-122"/>
              </a:rPr>
              <a:t>CP16 GUI</a:t>
            </a:r>
          </a:p>
          <a:p>
            <a:pPr>
              <a:spcAft>
                <a:spcPts val="900"/>
              </a:spcAft>
            </a:pPr>
            <a:r>
              <a:rPr lang="zh-CN" altLang="en-US" dirty="0">
                <a:latin typeface="华文楷体" panose="02010600040101010101" pitchFamily="2" charset="-122"/>
                <a:ea typeface="华文楷体" panose="02010600040101010101" pitchFamily="2" charset="-122"/>
              </a:rPr>
              <a:t>使用</a:t>
            </a:r>
            <a:r>
              <a:rPr lang="en-US" altLang="zh-CN" dirty="0">
                <a:latin typeface="华文楷体" panose="02010600040101010101" pitchFamily="2" charset="-122"/>
                <a:ea typeface="华文楷体" panose="02010600040101010101" pitchFamily="2" charset="-122"/>
              </a:rPr>
              <a:t>C#</a:t>
            </a:r>
            <a:r>
              <a:rPr lang="zh-CN" altLang="en-US" dirty="0">
                <a:latin typeface="华文楷体" panose="02010600040101010101" pitchFamily="2" charset="-122"/>
                <a:ea typeface="华文楷体" panose="02010600040101010101" pitchFamily="2" charset="-122"/>
              </a:rPr>
              <a:t>编写</a:t>
            </a:r>
            <a:endParaRPr lang="en-US" altLang="zh-CN" dirty="0">
              <a:latin typeface="华文楷体" panose="02010600040101010101" pitchFamily="2" charset="-122"/>
              <a:ea typeface="华文楷体" panose="02010600040101010101" pitchFamily="2" charset="-122"/>
            </a:endParaRPr>
          </a:p>
          <a:p>
            <a:pPr>
              <a:spcAft>
                <a:spcPts val="900"/>
              </a:spcAft>
            </a:pPr>
            <a:r>
              <a:rPr lang="zh-CN" altLang="en-US" dirty="0">
                <a:latin typeface="华文楷体" panose="02010600040101010101" pitchFamily="2" charset="-122"/>
                <a:ea typeface="华文楷体" panose="02010600040101010101" pitchFamily="2" charset="-122"/>
              </a:rPr>
              <a:t>与用户交互，根据用户控制规划重复发送等功能，调用文本</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波形转换库并将波形送给操作系统</a:t>
            </a:r>
            <a:endParaRPr lang="en-US" altLang="zh-CN" dirty="0">
              <a:latin typeface="华文楷体" panose="02010600040101010101" pitchFamily="2" charset="-122"/>
              <a:ea typeface="华文楷体" panose="02010600040101010101" pitchFamily="2" charset="-122"/>
            </a:endParaRPr>
          </a:p>
        </p:txBody>
      </p:sp>
      <p:sp>
        <p:nvSpPr>
          <p:cNvPr id="7" name="文本框 6"/>
          <p:cNvSpPr txBox="1"/>
          <p:nvPr/>
        </p:nvSpPr>
        <p:spPr>
          <a:xfrm>
            <a:off x="6425293" y="2480534"/>
            <a:ext cx="2090057" cy="1477328"/>
          </a:xfrm>
          <a:prstGeom prst="rect">
            <a:avLst/>
          </a:prstGeom>
          <a:noFill/>
          <a:ln w="76200">
            <a:solidFill>
              <a:srgbClr val="00B050"/>
            </a:solidFill>
          </a:ln>
        </p:spPr>
        <p:txBody>
          <a:bodyPr wrap="square" rtlCol="0">
            <a:spAutoFit/>
          </a:bodyPr>
          <a:lstStyle/>
          <a:p>
            <a:r>
              <a:rPr lang="zh-CN" altLang="en-US" sz="2100" dirty="0">
                <a:latin typeface="华文琥珀" panose="02010800040101010101" pitchFamily="2" charset="-122"/>
                <a:ea typeface="华文琥珀" panose="02010800040101010101" pitchFamily="2" charset="-122"/>
              </a:rPr>
              <a:t>操作系统</a:t>
            </a:r>
            <a:endParaRPr lang="en-US" altLang="zh-CN" sz="2100" dirty="0">
              <a:latin typeface="华文琥珀" panose="02010800040101010101" pitchFamily="2" charset="-122"/>
              <a:ea typeface="华文琥珀" panose="02010800040101010101" pitchFamily="2" charset="-122"/>
            </a:endParaRPr>
          </a:p>
          <a:p>
            <a:pPr>
              <a:spcBef>
                <a:spcPts val="900"/>
              </a:spcBef>
            </a:pPr>
            <a:r>
              <a:rPr lang="zh-CN" altLang="en-US" dirty="0">
                <a:latin typeface="华文楷体" panose="02010600040101010101" pitchFamily="2" charset="-122"/>
                <a:ea typeface="华文楷体" panose="02010600040101010101" pitchFamily="2" charset="-122"/>
              </a:rPr>
              <a:t>接收波形送往电台设备播放</a:t>
            </a:r>
            <a:endParaRPr lang="en-US" altLang="zh-CN" dirty="0">
              <a:latin typeface="华文楷体" panose="02010600040101010101" pitchFamily="2" charset="-122"/>
              <a:ea typeface="华文楷体" panose="02010600040101010101" pitchFamily="2" charset="-122"/>
            </a:endParaRPr>
          </a:p>
          <a:p>
            <a:pPr>
              <a:spcBef>
                <a:spcPts val="900"/>
              </a:spcBef>
            </a:pPr>
            <a:endParaRPr lang="zh-CN" altLang="en-US" dirty="0">
              <a:latin typeface="华文楷体" panose="02010600040101010101" pitchFamily="2" charset="-122"/>
              <a:ea typeface="华文楷体" panose="02010600040101010101" pitchFamily="2" charset="-122"/>
            </a:endParaRPr>
          </a:p>
        </p:txBody>
      </p:sp>
      <p:sp>
        <p:nvSpPr>
          <p:cNvPr id="8" name="右箭头 7"/>
          <p:cNvSpPr/>
          <p:nvPr/>
        </p:nvSpPr>
        <p:spPr>
          <a:xfrm>
            <a:off x="2756263" y="3317880"/>
            <a:ext cx="607423" cy="287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右箭头 8"/>
          <p:cNvSpPr/>
          <p:nvPr/>
        </p:nvSpPr>
        <p:spPr>
          <a:xfrm>
            <a:off x="5734595" y="3317879"/>
            <a:ext cx="690698" cy="367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248977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smtClean="0"/>
              <a:t>WPF</a:t>
            </a:r>
            <a:r>
              <a:rPr lang="zh-CN" altLang="en-US" dirty="0" smtClean="0"/>
              <a:t>框架制作的</a:t>
            </a:r>
            <a:r>
              <a:rPr lang="en-US" altLang="zh-CN" dirty="0" smtClean="0"/>
              <a:t>GUI</a:t>
            </a:r>
            <a:endParaRPr lang="zh-CN" altLang="en-US" dirty="0"/>
          </a:p>
        </p:txBody>
      </p:sp>
      <p:pic>
        <p:nvPicPr>
          <p:cNvPr id="4" name="内容占位符 3"/>
          <p:cNvPicPr>
            <a:picLocks noGrp="1" noChangeAspect="1"/>
          </p:cNvPicPr>
          <p:nvPr>
            <p:ph idx="1"/>
          </p:nvPr>
        </p:nvPicPr>
        <p:blipFill>
          <a:blip r:embed="rId2"/>
          <a:stretch>
            <a:fillRect/>
          </a:stretch>
        </p:blipFill>
        <p:spPr>
          <a:xfrm>
            <a:off x="1442851" y="1921873"/>
            <a:ext cx="5447807" cy="3741038"/>
          </a:xfrm>
          <a:prstGeom prst="rect">
            <a:avLst/>
          </a:prstGeom>
        </p:spPr>
      </p:pic>
      <p:sp>
        <p:nvSpPr>
          <p:cNvPr id="5" name="文本框 4"/>
          <p:cNvSpPr txBox="1"/>
          <p:nvPr/>
        </p:nvSpPr>
        <p:spPr>
          <a:xfrm>
            <a:off x="3200399" y="2362047"/>
            <a:ext cx="1077686" cy="113107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ln w="0"/>
                <a:solidFill>
                  <a:schemeClr val="accent1"/>
                </a:solidFill>
                <a:effectLst>
                  <a:outerShdw blurRad="38100" dist="25400" dir="5400000" algn="ctr" rotWithShape="0">
                    <a:srgbClr val="6E747A">
                      <a:alpha val="43000"/>
                    </a:srgbClr>
                  </a:outerShdw>
                </a:effectLst>
              </a:rPr>
              <a:t>不同颜色的提示文字显示正在发送和已经发送的内容</a:t>
            </a:r>
          </a:p>
        </p:txBody>
      </p:sp>
      <p:sp>
        <p:nvSpPr>
          <p:cNvPr id="6" name="文本框 5"/>
          <p:cNvSpPr txBox="1"/>
          <p:nvPr/>
        </p:nvSpPr>
        <p:spPr>
          <a:xfrm>
            <a:off x="1502229" y="3959678"/>
            <a:ext cx="2237013"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ln w="0"/>
                <a:solidFill>
                  <a:schemeClr val="accent1"/>
                </a:solidFill>
                <a:effectLst>
                  <a:outerShdw blurRad="38100" dist="25400" dir="5400000" algn="ctr" rotWithShape="0">
                    <a:srgbClr val="6E747A">
                      <a:alpha val="43000"/>
                    </a:srgbClr>
                  </a:outerShdw>
                </a:effectLst>
              </a:rPr>
              <a:t>无线电呼号设置，自动添加在每条发送内容前面</a:t>
            </a:r>
          </a:p>
        </p:txBody>
      </p:sp>
      <p:sp>
        <p:nvSpPr>
          <p:cNvPr id="7" name="文本框 6"/>
          <p:cNvSpPr txBox="1"/>
          <p:nvPr/>
        </p:nvSpPr>
        <p:spPr>
          <a:xfrm>
            <a:off x="2962002" y="5050211"/>
            <a:ext cx="2632166" cy="3000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350" dirty="0">
                <a:ln w="0"/>
                <a:solidFill>
                  <a:schemeClr val="accent1"/>
                </a:solidFill>
                <a:effectLst>
                  <a:outerShdw blurRad="38100" dist="25400" dir="5400000" algn="ctr" rotWithShape="0">
                    <a:srgbClr val="6E747A">
                      <a:alpha val="43000"/>
                    </a:srgbClr>
                  </a:outerShdw>
                </a:effectLst>
              </a:rPr>
              <a:t>可选择重复发送和单次发送模式</a:t>
            </a:r>
          </a:p>
        </p:txBody>
      </p:sp>
    </p:spTree>
    <p:extLst>
      <p:ext uri="{BB962C8B-B14F-4D97-AF65-F5344CB8AC3E}">
        <p14:creationId xmlns:p14="http://schemas.microsoft.com/office/powerpoint/2010/main" val="2374107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多线程设计</a:t>
            </a:r>
            <a:endParaRPr lang="zh-CN" altLang="en-US" dirty="0"/>
          </a:p>
        </p:txBody>
      </p:sp>
      <p:sp>
        <p:nvSpPr>
          <p:cNvPr id="3" name="内容占位符 2"/>
          <p:cNvSpPr>
            <a:spLocks noGrp="1"/>
          </p:cNvSpPr>
          <p:nvPr>
            <p:ph idx="1"/>
          </p:nvPr>
        </p:nvSpPr>
        <p:spPr>
          <a:xfrm>
            <a:off x="576398" y="1939086"/>
            <a:ext cx="7886700" cy="3263504"/>
          </a:xfrm>
        </p:spPr>
        <p:txBody>
          <a:bodyPr>
            <a:normAutofit/>
          </a:bodyPr>
          <a:lstStyle/>
          <a:p>
            <a:r>
              <a:rPr lang="zh-CN" altLang="en-US" sz="2400" dirty="0" smtClean="0"/>
              <a:t>为了保证播放时</a:t>
            </a:r>
            <a:r>
              <a:rPr lang="en-US" altLang="zh-CN" sz="2400" dirty="0" smtClean="0"/>
              <a:t>UI</a:t>
            </a:r>
            <a:r>
              <a:rPr lang="zh-CN" altLang="en-US" sz="2400" dirty="0" smtClean="0"/>
              <a:t>界面不会卡住，音频播放部分必须使用单独的线程。</a:t>
            </a:r>
            <a:endParaRPr lang="en-US" altLang="zh-CN" sz="2400" dirty="0" smtClean="0"/>
          </a:p>
          <a:p>
            <a:r>
              <a:rPr lang="zh-CN" altLang="en-US" sz="2400" dirty="0" smtClean="0"/>
              <a:t>使用</a:t>
            </a:r>
            <a:r>
              <a:rPr lang="en-US" altLang="zh-CN" sz="2400" dirty="0" smtClean="0"/>
              <a:t>C#</a:t>
            </a:r>
            <a:r>
              <a:rPr lang="zh-CN" altLang="en-US" sz="2400" dirty="0" smtClean="0"/>
              <a:t>的</a:t>
            </a:r>
            <a:r>
              <a:rPr lang="en-US" altLang="zh-CN" sz="2400" dirty="0" smtClean="0"/>
              <a:t>Thread</a:t>
            </a:r>
            <a:r>
              <a:rPr lang="zh-CN" altLang="en-US" sz="2400" dirty="0" smtClean="0"/>
              <a:t>和</a:t>
            </a:r>
            <a:r>
              <a:rPr lang="en-US" altLang="zh-CN" sz="2400" dirty="0" smtClean="0"/>
              <a:t>Task</a:t>
            </a:r>
            <a:r>
              <a:rPr lang="zh-CN" altLang="en-US" sz="2400" dirty="0" smtClean="0"/>
              <a:t>类提供简单方便的线程控制。</a:t>
            </a:r>
            <a:endParaRPr lang="en-US" altLang="zh-CN" sz="2400" dirty="0" smtClean="0"/>
          </a:p>
          <a:p>
            <a:endParaRPr lang="zh-CN" altLang="en-US" sz="2400" dirty="0"/>
          </a:p>
        </p:txBody>
      </p:sp>
      <p:pic>
        <p:nvPicPr>
          <p:cNvPr id="5" name="图片 4"/>
          <p:cNvPicPr>
            <a:picLocks noChangeAspect="1"/>
          </p:cNvPicPr>
          <p:nvPr/>
        </p:nvPicPr>
        <p:blipFill>
          <a:blip r:embed="rId2"/>
          <a:stretch>
            <a:fillRect/>
          </a:stretch>
        </p:blipFill>
        <p:spPr>
          <a:xfrm>
            <a:off x="4199386" y="3275757"/>
            <a:ext cx="4440940" cy="1137383"/>
          </a:xfrm>
          <a:prstGeom prst="rect">
            <a:avLst/>
          </a:prstGeom>
        </p:spPr>
      </p:pic>
      <p:pic>
        <p:nvPicPr>
          <p:cNvPr id="6" name="图片 5"/>
          <p:cNvPicPr>
            <a:picLocks noChangeAspect="1"/>
          </p:cNvPicPr>
          <p:nvPr/>
        </p:nvPicPr>
        <p:blipFill>
          <a:blip r:embed="rId3"/>
          <a:stretch>
            <a:fillRect/>
          </a:stretch>
        </p:blipFill>
        <p:spPr>
          <a:xfrm>
            <a:off x="733154" y="3275757"/>
            <a:ext cx="3309476" cy="970779"/>
          </a:xfrm>
          <a:prstGeom prst="rect">
            <a:avLst/>
          </a:prstGeom>
        </p:spPr>
      </p:pic>
      <p:pic>
        <p:nvPicPr>
          <p:cNvPr id="7" name="图片 6"/>
          <p:cNvPicPr>
            <a:picLocks noChangeAspect="1"/>
          </p:cNvPicPr>
          <p:nvPr/>
        </p:nvPicPr>
        <p:blipFill>
          <a:blip r:embed="rId4"/>
          <a:stretch>
            <a:fillRect/>
          </a:stretch>
        </p:blipFill>
        <p:spPr>
          <a:xfrm>
            <a:off x="628650" y="4597558"/>
            <a:ext cx="6899542" cy="1971298"/>
          </a:xfrm>
          <a:prstGeom prst="rect">
            <a:avLst/>
          </a:prstGeom>
        </p:spPr>
      </p:pic>
    </p:spTree>
    <p:extLst>
      <p:ext uri="{BB962C8B-B14F-4D97-AF65-F5344CB8AC3E}">
        <p14:creationId xmlns:p14="http://schemas.microsoft.com/office/powerpoint/2010/main" val="20470934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音频播放</a:t>
            </a:r>
            <a:endParaRPr lang="zh-CN" altLang="en-US" dirty="0"/>
          </a:p>
        </p:txBody>
      </p:sp>
      <p:sp>
        <p:nvSpPr>
          <p:cNvPr id="3" name="内容占位符 2"/>
          <p:cNvSpPr>
            <a:spLocks noGrp="1"/>
          </p:cNvSpPr>
          <p:nvPr>
            <p:ph idx="1"/>
          </p:nvPr>
        </p:nvSpPr>
        <p:spPr/>
        <p:txBody>
          <a:bodyPr>
            <a:normAutofit/>
          </a:bodyPr>
          <a:lstStyle/>
          <a:p>
            <a:r>
              <a:rPr lang="en-US" altLang="zh-CN" dirty="0" smtClean="0"/>
              <a:t>C#</a:t>
            </a:r>
            <a:r>
              <a:rPr lang="zh-CN" altLang="en-US" dirty="0" smtClean="0"/>
              <a:t>不能直接播放内存中的波形数据，但是可以播放内存中的</a:t>
            </a:r>
            <a:r>
              <a:rPr lang="en-US" altLang="zh-CN" dirty="0" smtClean="0"/>
              <a:t>wav</a:t>
            </a:r>
            <a:r>
              <a:rPr lang="zh-CN" altLang="en-US" dirty="0" smtClean="0"/>
              <a:t>文件</a:t>
            </a:r>
            <a:endParaRPr lang="en-US" altLang="zh-CN" dirty="0" smtClean="0"/>
          </a:p>
          <a:p>
            <a:r>
              <a:rPr lang="zh-CN" altLang="en-US" dirty="0" smtClean="0"/>
              <a:t>因此必须在内存中手动构造</a:t>
            </a:r>
            <a:r>
              <a:rPr lang="en-US" altLang="zh-CN" dirty="0" smtClean="0"/>
              <a:t>wav</a:t>
            </a:r>
            <a:r>
              <a:rPr lang="zh-CN" altLang="en-US" dirty="0" smtClean="0"/>
              <a:t>文件的文件头和对应格式的数据</a:t>
            </a:r>
            <a:endParaRPr lang="zh-CN" altLang="en-US" dirty="0"/>
          </a:p>
        </p:txBody>
      </p:sp>
      <p:pic>
        <p:nvPicPr>
          <p:cNvPr id="4" name="图片 3"/>
          <p:cNvPicPr>
            <a:picLocks noChangeAspect="1"/>
          </p:cNvPicPr>
          <p:nvPr/>
        </p:nvPicPr>
        <p:blipFill>
          <a:blip r:embed="rId2"/>
          <a:stretch>
            <a:fillRect/>
          </a:stretch>
        </p:blipFill>
        <p:spPr>
          <a:xfrm>
            <a:off x="4027280" y="3679291"/>
            <a:ext cx="4240898" cy="2497672"/>
          </a:xfrm>
          <a:prstGeom prst="rect">
            <a:avLst/>
          </a:prstGeom>
        </p:spPr>
      </p:pic>
      <p:pic>
        <p:nvPicPr>
          <p:cNvPr id="5" name="图片 4"/>
          <p:cNvPicPr>
            <a:picLocks noChangeAspect="1"/>
          </p:cNvPicPr>
          <p:nvPr/>
        </p:nvPicPr>
        <p:blipFill>
          <a:blip r:embed="rId3"/>
          <a:stretch>
            <a:fillRect/>
          </a:stretch>
        </p:blipFill>
        <p:spPr>
          <a:xfrm>
            <a:off x="619440" y="3698373"/>
            <a:ext cx="3160669" cy="302921"/>
          </a:xfrm>
          <a:prstGeom prst="rect">
            <a:avLst/>
          </a:prstGeom>
        </p:spPr>
      </p:pic>
    </p:spTree>
    <p:extLst>
      <p:ext uri="{BB962C8B-B14F-4D97-AF65-F5344CB8AC3E}">
        <p14:creationId xmlns:p14="http://schemas.microsoft.com/office/powerpoint/2010/main" val="1883167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t>CP16</a:t>
            </a:r>
            <a:r>
              <a:rPr lang="zh-CN" altLang="en-US" sz="2400" dirty="0" smtClean="0"/>
              <a:t>编码系统</a:t>
            </a:r>
            <a:endParaRPr lang="en-US" altLang="zh-CN" sz="2400" dirty="0" smtClean="0"/>
          </a:p>
          <a:p>
            <a:r>
              <a:rPr lang="zh-CN" altLang="en-US" sz="2400" dirty="0"/>
              <a:t>发送文字通信 </a:t>
            </a:r>
            <a:r>
              <a:rPr lang="en-US" altLang="zh-CN" sz="2400" dirty="0"/>
              <a:t>UI</a:t>
            </a:r>
            <a:r>
              <a:rPr lang="zh-CN" altLang="en-US" sz="2400" dirty="0"/>
              <a:t> </a:t>
            </a:r>
            <a:r>
              <a:rPr lang="zh-CN" altLang="en-US" sz="2400" dirty="0" smtClean="0"/>
              <a:t>界面</a:t>
            </a:r>
            <a:endParaRPr lang="en-US" altLang="zh-CN" sz="2400" dirty="0" smtClean="0">
              <a:solidFill>
                <a:srgbClr val="FF0000"/>
              </a:solidFill>
            </a:endParaRPr>
          </a:p>
          <a:p>
            <a:r>
              <a:rPr lang="zh-CN" altLang="en-US" sz="2400" dirty="0" smtClean="0">
                <a:solidFill>
                  <a:srgbClr val="FF0000"/>
                </a:solidFill>
              </a:rPr>
              <a:t>使用 </a:t>
            </a:r>
            <a:r>
              <a:rPr lang="en-US" altLang="zh-CN" sz="2400" dirty="0" err="1" smtClean="0">
                <a:solidFill>
                  <a:srgbClr val="FF0000"/>
                </a:solidFill>
              </a:rPr>
              <a:t>gpredict</a:t>
            </a:r>
            <a:r>
              <a:rPr lang="zh-CN" altLang="en-US" sz="2400" dirty="0" smtClean="0">
                <a:solidFill>
                  <a:srgbClr val="FF0000"/>
                </a:solidFill>
              </a:rPr>
              <a:t> 控制发射接收器 </a:t>
            </a:r>
            <a:r>
              <a:rPr lang="mr-IN" altLang="zh-CN" sz="2400" dirty="0" smtClean="0">
                <a:solidFill>
                  <a:srgbClr val="FF0000"/>
                </a:solidFill>
              </a:rPr>
              <a:t>–</a:t>
            </a:r>
            <a:r>
              <a:rPr lang="zh-CN" altLang="en-US" sz="2400" dirty="0" smtClean="0">
                <a:solidFill>
                  <a:srgbClr val="FF0000"/>
                </a:solidFill>
              </a:rPr>
              <a:t> 以解决多普勒效应</a:t>
            </a:r>
            <a:endParaRPr lang="en-US" altLang="zh-CN" sz="2400" dirty="0">
              <a:solidFill>
                <a:srgbClr val="FF0000"/>
              </a:solidFill>
            </a:endParaRPr>
          </a:p>
          <a:p>
            <a:r>
              <a:rPr lang="zh-CN" altLang="en-US" sz="2400" dirty="0" smtClean="0"/>
              <a:t>自制模拟卫星</a:t>
            </a:r>
            <a:endParaRPr lang="en-US" altLang="zh-CN" sz="2400" dirty="0" smtClean="0"/>
          </a:p>
        </p:txBody>
      </p:sp>
    </p:spTree>
    <p:extLst>
      <p:ext uri="{BB962C8B-B14F-4D97-AF65-F5344CB8AC3E}">
        <p14:creationId xmlns:p14="http://schemas.microsoft.com/office/powerpoint/2010/main" val="1453205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使用软件控制发射接收器</a:t>
            </a:r>
            <a:endParaRPr lang="en-US" dirty="0"/>
          </a:p>
        </p:txBody>
      </p:sp>
      <p:sp>
        <p:nvSpPr>
          <p:cNvPr id="6" name="文本框 5"/>
          <p:cNvSpPr txBox="1"/>
          <p:nvPr/>
        </p:nvSpPr>
        <p:spPr>
          <a:xfrm>
            <a:off x="628651" y="2782428"/>
            <a:ext cx="2197667" cy="156966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b="1" dirty="0" err="1">
                <a:latin typeface="微软雅黑" panose="020B0503020204020204" pitchFamily="34" charset="-122"/>
                <a:ea typeface="微软雅黑" panose="020B0503020204020204" pitchFamily="34" charset="-122"/>
                <a:cs typeface="Times New Roman" panose="02020603050405020304" pitchFamily="18" charset="0"/>
              </a:rPr>
              <a:t>Gpredict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计算卫星轨道与多普勒频率</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传送数据至本地服务器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3508871" y="2782426"/>
            <a:ext cx="2231957" cy="184665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b="1" dirty="0" err="1">
                <a:latin typeface="微软雅黑" panose="020B0503020204020204" pitchFamily="34" charset="-122"/>
                <a:ea typeface="微软雅黑" panose="020B0503020204020204" pitchFamily="34" charset="-122"/>
                <a:cs typeface="Times New Roman" panose="02020603050405020304" pitchFamily="18" charset="0"/>
              </a:rPr>
              <a:t>Hamlib</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从本地服务器上接收数据</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转化为串口数据发送给发送机和接收机</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6448017" y="2782427"/>
            <a:ext cx="2234344" cy="156966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接收机</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接收串口数据并设置接收和发射频率</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右箭头 2"/>
          <p:cNvSpPr/>
          <p:nvPr/>
        </p:nvSpPr>
        <p:spPr>
          <a:xfrm>
            <a:off x="2866946" y="3342871"/>
            <a:ext cx="605901" cy="3795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350"/>
          </a:p>
        </p:txBody>
      </p:sp>
      <p:sp>
        <p:nvSpPr>
          <p:cNvPr id="9" name="右箭头 8"/>
          <p:cNvSpPr/>
          <p:nvPr/>
        </p:nvSpPr>
        <p:spPr>
          <a:xfrm>
            <a:off x="5791472" y="3342872"/>
            <a:ext cx="605901" cy="3795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823364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Gpredict</a:t>
            </a:r>
            <a:r>
              <a:rPr lang="zh-CN" altLang="en-US" dirty="0" smtClean="0"/>
              <a:t>和</a:t>
            </a:r>
            <a:r>
              <a:rPr lang="en-US" altLang="zh-CN" dirty="0" err="1" smtClean="0"/>
              <a:t>Hamlib</a:t>
            </a:r>
            <a:r>
              <a:rPr lang="zh-CN" altLang="en-US" dirty="0" smtClean="0"/>
              <a:t>的配置</a:t>
            </a:r>
            <a:endParaRPr lang="zh-CN" altLang="en-US" dirty="0"/>
          </a:p>
        </p:txBody>
      </p:sp>
      <p:sp>
        <p:nvSpPr>
          <p:cNvPr id="3" name="内容占位符 2"/>
          <p:cNvSpPr>
            <a:spLocks noGrp="1"/>
          </p:cNvSpPr>
          <p:nvPr>
            <p:ph idx="1"/>
          </p:nvPr>
        </p:nvSpPr>
        <p:spPr>
          <a:xfrm>
            <a:off x="3485040" y="2981039"/>
            <a:ext cx="4737902" cy="2157766"/>
          </a:xfrm>
        </p:spPr>
        <p:txBody>
          <a:bodyPr>
            <a:normAutofit lnSpcReduction="10000"/>
          </a:bodyPr>
          <a:lstStyle/>
          <a:p>
            <a:r>
              <a:rPr lang="en-US" altLang="zh-CN" sz="1800" b="1" dirty="0" err="1">
                <a:latin typeface="微软雅黑" panose="020B0503020204020204" pitchFamily="34" charset="-122"/>
                <a:ea typeface="微软雅黑" panose="020B0503020204020204" pitchFamily="34" charset="-122"/>
              </a:rPr>
              <a:t>Hamlib</a:t>
            </a:r>
            <a:r>
              <a:rPr lang="zh-CN" altLang="en-US" sz="1800" b="1"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设置串口号为</a:t>
            </a:r>
            <a:r>
              <a:rPr lang="en-US" altLang="zh-CN" sz="1800" dirty="0">
                <a:latin typeface="微软雅黑" panose="020B0503020204020204" pitchFamily="34" charset="-122"/>
                <a:ea typeface="微软雅黑" panose="020B0503020204020204" pitchFamily="34" charset="-122"/>
              </a:rPr>
              <a:t>COM4</a:t>
            </a:r>
            <a:r>
              <a:rPr lang="zh-CN" altLang="en-US" sz="1800" dirty="0">
                <a:latin typeface="微软雅黑" panose="020B0503020204020204" pitchFamily="34" charset="-122"/>
                <a:ea typeface="微软雅黑" panose="020B0503020204020204" pitchFamily="34" charset="-122"/>
              </a:rPr>
              <a:t>、 波特率为</a:t>
            </a:r>
            <a:r>
              <a:rPr lang="en-US" altLang="zh-CN" sz="1800" dirty="0">
                <a:latin typeface="微软雅黑" panose="020B0503020204020204" pitchFamily="34" charset="-122"/>
                <a:ea typeface="微软雅黑" panose="020B0503020204020204" pitchFamily="34" charset="-122"/>
              </a:rPr>
              <a:t>19200</a:t>
            </a:r>
            <a:r>
              <a:rPr lang="zh-CN" altLang="en-US" sz="1800" dirty="0">
                <a:latin typeface="微软雅黑" panose="020B0503020204020204" pitchFamily="34" charset="-122"/>
                <a:ea typeface="微软雅黑" panose="020B0503020204020204" pitchFamily="34" charset="-122"/>
              </a:rPr>
              <a:t>，设置监听的服务器端口号为</a:t>
            </a:r>
            <a:r>
              <a:rPr lang="en-US" altLang="zh-CN" sz="1800" dirty="0">
                <a:latin typeface="微软雅黑" panose="020B0503020204020204" pitchFamily="34" charset="-122"/>
                <a:ea typeface="微软雅黑" panose="020B0503020204020204" pitchFamily="34" charset="-122"/>
              </a:rPr>
              <a:t>12345</a:t>
            </a:r>
            <a:r>
              <a:rPr lang="zh-CN" altLang="en-US" sz="1800" dirty="0">
                <a:latin typeface="微软雅黑" panose="020B0503020204020204" pitchFamily="34" charset="-122"/>
                <a:ea typeface="微软雅黑" panose="020B0503020204020204" pitchFamily="34" charset="-122"/>
              </a:rPr>
              <a:t>、模型号为</a:t>
            </a:r>
            <a:r>
              <a:rPr lang="en-US" altLang="zh-CN" sz="1800" dirty="0">
                <a:latin typeface="微软雅黑" panose="020B0503020204020204" pitchFamily="34" charset="-122"/>
                <a:ea typeface="微软雅黑" panose="020B0503020204020204" pitchFamily="34" charset="-122"/>
              </a:rPr>
              <a:t>368</a:t>
            </a:r>
            <a:r>
              <a:rPr lang="zh-CN" altLang="en-US" sz="1800" dirty="0">
                <a:latin typeface="微软雅黑" panose="020B0503020204020204" pitchFamily="34" charset="-122"/>
                <a:ea typeface="微软雅黑" panose="020B0503020204020204" pitchFamily="34" charset="-122"/>
              </a:rPr>
              <a:t>（对应接收机型号</a:t>
            </a:r>
            <a:r>
              <a:rPr lang="en-US" altLang="zh-CN" sz="1800" dirty="0">
                <a:latin typeface="微软雅黑" panose="020B0503020204020204" pitchFamily="34" charset="-122"/>
                <a:ea typeface="微软雅黑" panose="020B0503020204020204" pitchFamily="34" charset="-122"/>
              </a:rPr>
              <a:t>IC-9100</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r>
              <a:rPr lang="en-US" altLang="zh-CN" sz="1800" b="1" dirty="0" err="1">
                <a:latin typeface="微软雅黑" panose="020B0503020204020204" pitchFamily="34" charset="-122"/>
                <a:ea typeface="微软雅黑" panose="020B0503020204020204" pitchFamily="34" charset="-122"/>
              </a:rPr>
              <a:t>Gpredict</a:t>
            </a:r>
            <a:r>
              <a:rPr lang="zh-CN" altLang="en-US" sz="1800" b="1"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在本机设立一个服务器，对应接听的发送的端口号为</a:t>
            </a:r>
            <a:r>
              <a:rPr lang="en-US" altLang="zh-CN" sz="1800" dirty="0">
                <a:latin typeface="微软雅黑" panose="020B0503020204020204" pitchFamily="34" charset="-122"/>
                <a:ea typeface="微软雅黑" panose="020B0503020204020204" pitchFamily="34" charset="-122"/>
              </a:rPr>
              <a:t>12345</a:t>
            </a:r>
            <a:r>
              <a:rPr lang="zh-CN" altLang="en-US" sz="1800" dirty="0">
                <a:latin typeface="微软雅黑" panose="020B0503020204020204" pitchFamily="34" charset="-122"/>
                <a:ea typeface="微软雅黑" panose="020B0503020204020204" pitchFamily="34" charset="-122"/>
              </a:rPr>
              <a:t>，并且设置控制选项为</a:t>
            </a:r>
            <a:r>
              <a:rPr lang="en-US" altLang="zh-CN" sz="1800" dirty="0">
                <a:latin typeface="微软雅黑" panose="020B0503020204020204" pitchFamily="34" charset="-122"/>
                <a:ea typeface="微软雅黑" panose="020B0503020204020204" pitchFamily="34" charset="-122"/>
              </a:rPr>
              <a:t>Duplex TRX</a:t>
            </a:r>
            <a:r>
              <a:rPr lang="zh-CN" altLang="en-US" sz="1800" dirty="0">
                <a:latin typeface="微软雅黑" panose="020B0503020204020204" pitchFamily="34" charset="-122"/>
                <a:ea typeface="微软雅黑" panose="020B0503020204020204" pitchFamily="34" charset="-122"/>
              </a:rPr>
              <a:t>，即同时接收发送</a:t>
            </a:r>
            <a:endParaRPr lang="en-US" altLang="zh-CN" sz="1800"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pPr marL="0" indent="0">
              <a:buNone/>
            </a:pP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62067" y="2353192"/>
            <a:ext cx="7886700" cy="238991"/>
          </a:xfrm>
          <a:prstGeom prst="rect">
            <a:avLst/>
          </a:prstGeom>
        </p:spPr>
      </p:pic>
      <p:pic>
        <p:nvPicPr>
          <p:cNvPr id="7" name="图片 6"/>
          <p:cNvPicPr>
            <a:picLocks noChangeAspect="1"/>
          </p:cNvPicPr>
          <p:nvPr/>
        </p:nvPicPr>
        <p:blipFill>
          <a:blip r:embed="rId3"/>
          <a:stretch>
            <a:fillRect/>
          </a:stretch>
        </p:blipFill>
        <p:spPr>
          <a:xfrm>
            <a:off x="628650" y="2893406"/>
            <a:ext cx="2264569" cy="2228850"/>
          </a:xfrm>
          <a:prstGeom prst="rect">
            <a:avLst/>
          </a:prstGeom>
        </p:spPr>
      </p:pic>
      <p:sp>
        <p:nvSpPr>
          <p:cNvPr id="9" name="内容占位符 2"/>
          <p:cNvSpPr txBox="1">
            <a:spLocks/>
          </p:cNvSpPr>
          <p:nvPr/>
        </p:nvSpPr>
        <p:spPr>
          <a:xfrm>
            <a:off x="2785369" y="2125267"/>
            <a:ext cx="5837069" cy="200281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ltLang="zh-CN" sz="2100" dirty="0"/>
          </a:p>
          <a:p>
            <a:pPr marL="0" indent="0">
              <a:buNone/>
            </a:pPr>
            <a:endParaRPr lang="zh-CN" altLang="en-US" sz="2100" dirty="0"/>
          </a:p>
        </p:txBody>
      </p:sp>
    </p:spTree>
    <p:extLst>
      <p:ext uri="{BB962C8B-B14F-4D97-AF65-F5344CB8AC3E}">
        <p14:creationId xmlns:p14="http://schemas.microsoft.com/office/powerpoint/2010/main" val="3791174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接收发送时控制界面</a:t>
            </a:r>
            <a:endParaRPr lang="zh-CN" altLang="en-US" dirty="0"/>
          </a:p>
        </p:txBody>
      </p:sp>
      <p:sp>
        <p:nvSpPr>
          <p:cNvPr id="3" name="内容占位符 2"/>
          <p:cNvSpPr>
            <a:spLocks noGrp="1"/>
          </p:cNvSpPr>
          <p:nvPr>
            <p:ph idx="1"/>
          </p:nvPr>
        </p:nvSpPr>
        <p:spPr>
          <a:xfrm>
            <a:off x="628650" y="2125266"/>
            <a:ext cx="7886700" cy="3263504"/>
          </a:xfrm>
        </p:spPr>
        <p:txBody>
          <a:bodyPr>
            <a:normAutofit/>
          </a:bodyPr>
          <a:lstStyle/>
          <a:p>
            <a:r>
              <a:rPr lang="zh-CN" altLang="en-US" sz="1800" dirty="0">
                <a:latin typeface="微软雅黑" panose="020B0503020204020204" pitchFamily="34" charset="-122"/>
                <a:ea typeface="微软雅黑" panose="020B0503020204020204" pitchFamily="34" charset="-122"/>
              </a:rPr>
              <a:t>设置上行与下行频率，软件自动计算多普勒频率</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选择对应的配置与卫星号，然后进行</a:t>
            </a:r>
            <a:r>
              <a:rPr lang="en-US" altLang="zh-CN" sz="1800" dirty="0">
                <a:latin typeface="微软雅黑" panose="020B0503020204020204" pitchFamily="34" charset="-122"/>
                <a:ea typeface="微软雅黑" panose="020B0503020204020204" pitchFamily="34" charset="-122"/>
              </a:rPr>
              <a:t>Track</a:t>
            </a:r>
            <a:r>
              <a:rPr lang="zh-CN" altLang="en-US" sz="1800" dirty="0">
                <a:latin typeface="微软雅黑" panose="020B0503020204020204" pitchFamily="34" charset="-122"/>
                <a:ea typeface="微软雅黑" panose="020B0503020204020204" pitchFamily="34" charset="-122"/>
              </a:rPr>
              <a:t>并</a:t>
            </a:r>
            <a:r>
              <a:rPr lang="en-US" altLang="zh-CN" sz="1800" dirty="0">
                <a:latin typeface="微软雅黑" panose="020B0503020204020204" pitchFamily="34" charset="-122"/>
                <a:ea typeface="微软雅黑" panose="020B0503020204020204" pitchFamily="34" charset="-122"/>
              </a:rPr>
              <a:t>Engage</a:t>
            </a:r>
            <a:endParaRPr lang="zh-CN" altLang="en-US" sz="18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859143" y="2991011"/>
            <a:ext cx="5279231" cy="2700338"/>
          </a:xfrm>
          <a:prstGeom prst="rect">
            <a:avLst/>
          </a:prstGeom>
        </p:spPr>
      </p:pic>
    </p:spTree>
    <p:extLst>
      <p:ext uri="{BB962C8B-B14F-4D97-AF65-F5344CB8AC3E}">
        <p14:creationId xmlns:p14="http://schemas.microsoft.com/office/powerpoint/2010/main" val="11400054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系统概述</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1670" y="1623475"/>
            <a:ext cx="4510852" cy="3263504"/>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446" t="1201" r="8109" b="9309"/>
          <a:stretch/>
        </p:blipFill>
        <p:spPr>
          <a:xfrm>
            <a:off x="6667420" y="4461870"/>
            <a:ext cx="2394284" cy="1444326"/>
          </a:xfrm>
          <a:prstGeom prst="rect">
            <a:avLst/>
          </a:prstGeom>
        </p:spPr>
      </p:pic>
      <p:sp>
        <p:nvSpPr>
          <p:cNvPr id="7" name="TextBox 6"/>
          <p:cNvSpPr txBox="1"/>
          <p:nvPr/>
        </p:nvSpPr>
        <p:spPr>
          <a:xfrm>
            <a:off x="147748" y="5228269"/>
            <a:ext cx="1944763" cy="30008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1350" dirty="0"/>
              <a:t>Input</a:t>
            </a:r>
            <a:r>
              <a:rPr lang="zh-CN" altLang="en-US" sz="1350" dirty="0"/>
              <a:t>：“男生节快乐”</a:t>
            </a:r>
            <a:endParaRPr lang="en-US" sz="1350" dirty="0"/>
          </a:p>
        </p:txBody>
      </p:sp>
      <p:sp>
        <p:nvSpPr>
          <p:cNvPr id="8" name="TextBox 7"/>
          <p:cNvSpPr txBox="1"/>
          <p:nvPr/>
        </p:nvSpPr>
        <p:spPr>
          <a:xfrm>
            <a:off x="2261243" y="5124394"/>
            <a:ext cx="585216"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350" dirty="0"/>
              <a:t>CP16</a:t>
            </a:r>
            <a:r>
              <a:rPr lang="zh-CN" altLang="en-US" sz="1350" dirty="0"/>
              <a:t>编码</a:t>
            </a:r>
            <a:endParaRPr lang="en-US" sz="1350" dirty="0"/>
          </a:p>
        </p:txBody>
      </p:sp>
      <p:cxnSp>
        <p:nvCxnSpPr>
          <p:cNvPr id="12" name="Straight Arrow Connector 11"/>
          <p:cNvCxnSpPr>
            <a:stCxn id="7" idx="3"/>
            <a:endCxn id="8" idx="1"/>
          </p:cNvCxnSpPr>
          <p:nvPr/>
        </p:nvCxnSpPr>
        <p:spPr>
          <a:xfrm>
            <a:off x="2092511" y="5378310"/>
            <a:ext cx="168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0"/>
          </p:cNvCxnSpPr>
          <p:nvPr/>
        </p:nvCxnSpPr>
        <p:spPr>
          <a:xfrm flipV="1">
            <a:off x="2553851" y="4725164"/>
            <a:ext cx="0" cy="399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6" idx="1"/>
          </p:cNvCxnSpPr>
          <p:nvPr/>
        </p:nvCxnSpPr>
        <p:spPr>
          <a:xfrm>
            <a:off x="5806440" y="4725162"/>
            <a:ext cx="860980" cy="458871"/>
          </a:xfrm>
          <a:prstGeom prst="bentConnector3">
            <a:avLst>
              <a:gd name="adj1" fmla="val -978"/>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41670" y="2669272"/>
            <a:ext cx="904789"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350" dirty="0"/>
              <a:t>上</a:t>
            </a:r>
            <a:r>
              <a:rPr lang="zh-CN" altLang="en-US" sz="1350"/>
              <a:t>行频率</a:t>
            </a:r>
            <a:endParaRPr lang="en-US" altLang="zh-CN" sz="1350" dirty="0"/>
          </a:p>
          <a:p>
            <a:r>
              <a:rPr lang="en-US" altLang="zh-CN" sz="1350" dirty="0"/>
              <a:t>435MHz</a:t>
            </a:r>
            <a:endParaRPr lang="en-US" sz="1350" dirty="0"/>
          </a:p>
        </p:txBody>
      </p:sp>
      <p:sp>
        <p:nvSpPr>
          <p:cNvPr id="22" name="TextBox 21"/>
          <p:cNvSpPr txBox="1"/>
          <p:nvPr/>
        </p:nvSpPr>
        <p:spPr>
          <a:xfrm>
            <a:off x="5587400" y="2669272"/>
            <a:ext cx="1080020"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350"/>
              <a:t>下行频率</a:t>
            </a:r>
            <a:endParaRPr lang="en-US" altLang="zh-CN" sz="1350" dirty="0"/>
          </a:p>
          <a:p>
            <a:r>
              <a:rPr lang="en-US" altLang="zh-CN" sz="1350" dirty="0"/>
              <a:t>145MHz</a:t>
            </a:r>
            <a:endParaRPr lang="en-US" sz="1350" dirty="0"/>
          </a:p>
        </p:txBody>
      </p:sp>
      <p:sp>
        <p:nvSpPr>
          <p:cNvPr id="23" name="TextBox 22"/>
          <p:cNvSpPr txBox="1"/>
          <p:nvPr/>
        </p:nvSpPr>
        <p:spPr>
          <a:xfrm>
            <a:off x="3803904" y="1886018"/>
            <a:ext cx="978408" cy="3000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1350" dirty="0"/>
              <a:t>频率转发</a:t>
            </a:r>
            <a:endParaRPr lang="en-US" sz="1350" dirty="0"/>
          </a:p>
        </p:txBody>
      </p:sp>
    </p:spTree>
    <p:extLst>
      <p:ext uri="{BB962C8B-B14F-4D97-AF65-F5344CB8AC3E}">
        <p14:creationId xmlns:p14="http://schemas.microsoft.com/office/powerpoint/2010/main" val="15362471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t>CP16</a:t>
            </a:r>
            <a:r>
              <a:rPr lang="zh-CN" altLang="en-US" sz="2400" dirty="0" smtClean="0"/>
              <a:t>编码系统</a:t>
            </a:r>
            <a:endParaRPr lang="en-US" altLang="zh-CN" sz="2400" dirty="0" smtClean="0"/>
          </a:p>
          <a:p>
            <a:r>
              <a:rPr lang="zh-CN" altLang="en-US" sz="2400" dirty="0"/>
              <a:t>发送文字通信 </a:t>
            </a:r>
            <a:r>
              <a:rPr lang="en-US" altLang="zh-CN" sz="2400" dirty="0"/>
              <a:t>UI</a:t>
            </a:r>
            <a:r>
              <a:rPr lang="zh-CN" altLang="en-US" sz="2400" dirty="0"/>
              <a:t> </a:t>
            </a:r>
            <a:r>
              <a:rPr lang="zh-CN" altLang="en-US" sz="2400" dirty="0" smtClean="0"/>
              <a:t>界面</a:t>
            </a:r>
            <a:endParaRPr lang="en-US" altLang="zh-CN" sz="2400" dirty="0" smtClean="0"/>
          </a:p>
          <a:p>
            <a:r>
              <a:rPr lang="zh-CN" altLang="en-US" sz="2400" dirty="0" smtClean="0"/>
              <a:t>使用 </a:t>
            </a:r>
            <a:r>
              <a:rPr lang="en-US" altLang="zh-CN" sz="2400" dirty="0" err="1" smtClean="0"/>
              <a:t>gpredict</a:t>
            </a:r>
            <a:r>
              <a:rPr lang="zh-CN" altLang="en-US" sz="2400" dirty="0" smtClean="0"/>
              <a:t> 控制发射接收器 </a:t>
            </a:r>
            <a:r>
              <a:rPr lang="mr-IN" altLang="zh-CN" sz="2400" dirty="0" smtClean="0"/>
              <a:t>–</a:t>
            </a:r>
            <a:r>
              <a:rPr lang="zh-CN" altLang="en-US" sz="2400" dirty="0" smtClean="0"/>
              <a:t> 以解决多普勒效应</a:t>
            </a:r>
            <a:endParaRPr lang="en-US" altLang="zh-CN" sz="2400" dirty="0" smtClean="0"/>
          </a:p>
          <a:p>
            <a:r>
              <a:rPr lang="zh-CN" altLang="en-US" sz="2400" dirty="0" smtClean="0">
                <a:solidFill>
                  <a:srgbClr val="FF0000"/>
                </a:solidFill>
              </a:rPr>
              <a:t>自制模拟卫星</a:t>
            </a:r>
            <a:endParaRPr lang="en-US" altLang="zh-CN" sz="2400" dirty="0" smtClean="0">
              <a:solidFill>
                <a:srgbClr val="FF0000"/>
              </a:solidFill>
            </a:endParaRPr>
          </a:p>
        </p:txBody>
      </p:sp>
    </p:spTree>
    <p:extLst>
      <p:ext uri="{BB962C8B-B14F-4D97-AF65-F5344CB8AC3E}">
        <p14:creationId xmlns:p14="http://schemas.microsoft.com/office/powerpoint/2010/main" val="3347843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原理</a:t>
            </a:r>
            <a:endParaRPr lang="en-US" dirty="0"/>
          </a:p>
        </p:txBody>
      </p:sp>
      <p:sp>
        <p:nvSpPr>
          <p:cNvPr id="4" name="Rectangle 3"/>
          <p:cNvSpPr/>
          <p:nvPr/>
        </p:nvSpPr>
        <p:spPr>
          <a:xfrm>
            <a:off x="3935186" y="2125267"/>
            <a:ext cx="1273628" cy="7946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变频器</a:t>
            </a:r>
            <a:endParaRPr lang="en-US" sz="2400" dirty="0"/>
          </a:p>
        </p:txBody>
      </p:sp>
      <p:sp>
        <p:nvSpPr>
          <p:cNvPr id="8" name="Right Arrow 7"/>
          <p:cNvSpPr/>
          <p:nvPr/>
        </p:nvSpPr>
        <p:spPr>
          <a:xfrm>
            <a:off x="2666456" y="2412291"/>
            <a:ext cx="1268730" cy="2206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9" name="Rectangle 8"/>
          <p:cNvSpPr/>
          <p:nvPr/>
        </p:nvSpPr>
        <p:spPr>
          <a:xfrm>
            <a:off x="1679394" y="2379082"/>
            <a:ext cx="987062" cy="28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dirty="0"/>
              <a:t>Signal</a:t>
            </a:r>
            <a:r>
              <a:rPr lang="zh-CN" altLang="en-US" sz="1500" dirty="0"/>
              <a:t> </a:t>
            </a:r>
            <a:r>
              <a:rPr lang="en-US" altLang="zh-CN" sz="1500" dirty="0"/>
              <a:t>in</a:t>
            </a:r>
            <a:endParaRPr lang="en-US" sz="1500" dirty="0"/>
          </a:p>
        </p:txBody>
      </p:sp>
      <p:sp>
        <p:nvSpPr>
          <p:cNvPr id="10" name="Right Arrow 9"/>
          <p:cNvSpPr/>
          <p:nvPr/>
        </p:nvSpPr>
        <p:spPr>
          <a:xfrm>
            <a:off x="5208814" y="2412291"/>
            <a:ext cx="1268730" cy="2206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1" name="Rectangle 10"/>
          <p:cNvSpPr/>
          <p:nvPr/>
        </p:nvSpPr>
        <p:spPr>
          <a:xfrm>
            <a:off x="6482442" y="2379081"/>
            <a:ext cx="987062" cy="28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dirty="0"/>
              <a:t>Signal</a:t>
            </a:r>
            <a:r>
              <a:rPr lang="zh-CN" altLang="en-US" sz="1500" dirty="0"/>
              <a:t> </a:t>
            </a:r>
            <a:r>
              <a:rPr lang="en-US" altLang="zh-CN" sz="1500" dirty="0"/>
              <a:t>out</a:t>
            </a:r>
            <a:endParaRPr lang="en-US" sz="1500" dirty="0"/>
          </a:p>
        </p:txBody>
      </p:sp>
      <p:sp>
        <p:nvSpPr>
          <p:cNvPr id="12" name="Right Arrow 11"/>
          <p:cNvSpPr/>
          <p:nvPr/>
        </p:nvSpPr>
        <p:spPr>
          <a:xfrm rot="16200000">
            <a:off x="4304535" y="3085292"/>
            <a:ext cx="534931" cy="2041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350" dirty="0"/>
          </a:p>
        </p:txBody>
      </p:sp>
      <p:sp>
        <p:nvSpPr>
          <p:cNvPr id="13" name="Rectangle 12"/>
          <p:cNvSpPr/>
          <p:nvPr/>
        </p:nvSpPr>
        <p:spPr>
          <a:xfrm>
            <a:off x="3935185" y="3457849"/>
            <a:ext cx="2088425" cy="64552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ADF4351</a:t>
            </a:r>
          </a:p>
          <a:p>
            <a:pPr algn="ctr"/>
            <a:r>
              <a:rPr lang="zh-CN" altLang="en-US" dirty="0"/>
              <a:t>宽带频率合成器</a:t>
            </a:r>
            <a:endParaRPr lang="en-US" dirty="0"/>
          </a:p>
        </p:txBody>
      </p:sp>
      <p:sp>
        <p:nvSpPr>
          <p:cNvPr id="14" name="Rectangle 13"/>
          <p:cNvSpPr/>
          <p:nvPr/>
        </p:nvSpPr>
        <p:spPr>
          <a:xfrm>
            <a:off x="2262928" y="3569154"/>
            <a:ext cx="1137327" cy="4229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t>单片机</a:t>
            </a:r>
            <a:endParaRPr lang="en-US" dirty="0"/>
          </a:p>
        </p:txBody>
      </p:sp>
      <p:sp>
        <p:nvSpPr>
          <p:cNvPr id="15" name="Right Arrow 14"/>
          <p:cNvSpPr/>
          <p:nvPr/>
        </p:nvSpPr>
        <p:spPr>
          <a:xfrm>
            <a:off x="3400255" y="3678513"/>
            <a:ext cx="534931" cy="2041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350" dirty="0"/>
          </a:p>
        </p:txBody>
      </p:sp>
      <p:sp>
        <p:nvSpPr>
          <p:cNvPr id="16" name="Rectangle 15"/>
          <p:cNvSpPr/>
          <p:nvPr/>
        </p:nvSpPr>
        <p:spPr>
          <a:xfrm>
            <a:off x="740935" y="3637096"/>
            <a:ext cx="987062" cy="28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dirty="0"/>
              <a:t>PC USB</a:t>
            </a:r>
            <a:r>
              <a:rPr lang="zh-CN" altLang="en-US" sz="1500" dirty="0"/>
              <a:t> </a:t>
            </a:r>
            <a:r>
              <a:rPr lang="en-US" altLang="zh-CN" sz="1500" dirty="0"/>
              <a:t>in</a:t>
            </a:r>
            <a:endParaRPr lang="en-US" sz="1500" dirty="0"/>
          </a:p>
        </p:txBody>
      </p:sp>
      <p:sp>
        <p:nvSpPr>
          <p:cNvPr id="18" name="Right Arrow 17"/>
          <p:cNvSpPr/>
          <p:nvPr/>
        </p:nvSpPr>
        <p:spPr>
          <a:xfrm>
            <a:off x="1727997" y="3678513"/>
            <a:ext cx="534931" cy="2041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350" dirty="0"/>
          </a:p>
        </p:txBody>
      </p:sp>
    </p:spTree>
    <p:extLst>
      <p:ext uri="{BB962C8B-B14F-4D97-AF65-F5344CB8AC3E}">
        <p14:creationId xmlns:p14="http://schemas.microsoft.com/office/powerpoint/2010/main" val="4211015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in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039" y="1131094"/>
            <a:ext cx="5532299" cy="4615519"/>
          </a:xfrm>
          <a:prstGeom prst="rect">
            <a:avLst/>
          </a:prstGeom>
        </p:spPr>
      </p:pic>
    </p:spTree>
    <p:extLst>
      <p:ext uri="{BB962C8B-B14F-4D97-AF65-F5344CB8AC3E}">
        <p14:creationId xmlns:p14="http://schemas.microsoft.com/office/powerpoint/2010/main" val="1818515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ADF4351</a:t>
            </a:r>
            <a:r>
              <a:rPr lang="zh-CN" altLang="en-US" dirty="0" smtClean="0"/>
              <a:t>宽带频率合成器</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079" y="1947736"/>
            <a:ext cx="6153843" cy="4053014"/>
          </a:xfrm>
          <a:prstGeom prst="rect">
            <a:avLst/>
          </a:prstGeom>
        </p:spPr>
      </p:pic>
    </p:spTree>
    <p:extLst>
      <p:ext uri="{BB962C8B-B14F-4D97-AF65-F5344CB8AC3E}">
        <p14:creationId xmlns:p14="http://schemas.microsoft.com/office/powerpoint/2010/main" val="37416889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256261"/>
            <a:ext cx="7600097" cy="14090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7" y="2833601"/>
            <a:ext cx="9048750" cy="22669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13" y="5268884"/>
            <a:ext cx="7915275" cy="276225"/>
          </a:xfrm>
          <a:prstGeom prst="rect">
            <a:avLst/>
          </a:prstGeom>
        </p:spPr>
      </p:pic>
    </p:spTree>
    <p:extLst>
      <p:ext uri="{BB962C8B-B14F-4D97-AF65-F5344CB8AC3E}">
        <p14:creationId xmlns:p14="http://schemas.microsoft.com/office/powerpoint/2010/main" val="1910112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58" y="868874"/>
            <a:ext cx="6858000" cy="5143500"/>
          </a:xfrm>
        </p:spPr>
      </p:pic>
    </p:spTree>
    <p:extLst>
      <p:ext uri="{BB962C8B-B14F-4D97-AF65-F5344CB8AC3E}">
        <p14:creationId xmlns:p14="http://schemas.microsoft.com/office/powerpoint/2010/main" val="20161397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单片机，</a:t>
            </a:r>
            <a:r>
              <a:rPr lang="en-US" altLang="zh-CN" dirty="0" err="1" smtClean="0"/>
              <a:t>usb</a:t>
            </a:r>
            <a:r>
              <a:rPr lang="zh-CN" altLang="en-US" dirty="0" smtClean="0"/>
              <a:t> </a:t>
            </a:r>
            <a:r>
              <a:rPr lang="en-US" altLang="zh-CN" dirty="0" smtClean="0"/>
              <a:t>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026401"/>
            <a:ext cx="4838700" cy="3743325"/>
          </a:xfrm>
          <a:prstGeom prst="rect">
            <a:avLst/>
          </a:prstGeom>
        </p:spPr>
      </p:pic>
      <p:sp>
        <p:nvSpPr>
          <p:cNvPr id="6" name="TextBox 5"/>
          <p:cNvSpPr txBox="1"/>
          <p:nvPr/>
        </p:nvSpPr>
        <p:spPr>
          <a:xfrm>
            <a:off x="5812329" y="2026401"/>
            <a:ext cx="2978380" cy="2585323"/>
          </a:xfrm>
          <a:prstGeom prst="rect">
            <a:avLst/>
          </a:prstGeom>
          <a:noFill/>
        </p:spPr>
        <p:txBody>
          <a:bodyPr wrap="square" rtlCol="0">
            <a:spAutoFit/>
          </a:bodyPr>
          <a:lstStyle/>
          <a:p>
            <a:r>
              <a:rPr lang="zh-CN" altLang="en-US" dirty="0"/>
              <a:t>通过</a:t>
            </a:r>
            <a:r>
              <a:rPr lang="en-US" altLang="zh-CN" dirty="0" err="1"/>
              <a:t>usb</a:t>
            </a:r>
            <a:r>
              <a:rPr lang="zh-CN" altLang="en-US" dirty="0"/>
              <a:t>串口控制单片机，这个单片机比较简单直接通过</a:t>
            </a:r>
            <a:r>
              <a:rPr lang="en-US" altLang="zh-CN" dirty="0"/>
              <a:t>controller</a:t>
            </a:r>
            <a:r>
              <a:rPr lang="zh-CN" altLang="en-US" dirty="0"/>
              <a:t>自动控制八个管脚的输出，从而向变频器输出正确的点频。</a:t>
            </a:r>
            <a:endParaRPr lang="en-US" altLang="zh-CN" dirty="0"/>
          </a:p>
          <a:p>
            <a:endParaRPr lang="en-US" altLang="zh-CN" dirty="0"/>
          </a:p>
          <a:p>
            <a:r>
              <a:rPr lang="zh-CN" altLang="en-US" dirty="0"/>
              <a:t>我们尝试使用通用单片机配合</a:t>
            </a:r>
            <a:r>
              <a:rPr lang="en-US" altLang="zh-CN" dirty="0"/>
              <a:t>Arduino</a:t>
            </a:r>
            <a:r>
              <a:rPr lang="zh-CN" altLang="en-US" dirty="0"/>
              <a:t>实现相同的功能，但是没有成功。</a:t>
            </a:r>
            <a:endParaRPr lang="en-US" dirty="0"/>
          </a:p>
        </p:txBody>
      </p:sp>
    </p:spTree>
    <p:extLst>
      <p:ext uri="{BB962C8B-B14F-4D97-AF65-F5344CB8AC3E}">
        <p14:creationId xmlns:p14="http://schemas.microsoft.com/office/powerpoint/2010/main" val="3961661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变频器，</a:t>
            </a:r>
            <a:r>
              <a:rPr lang="en-US" altLang="zh-CN" dirty="0" smtClean="0"/>
              <a:t>signal</a:t>
            </a:r>
            <a:r>
              <a:rPr lang="zh-CN" altLang="en-US" dirty="0" smtClean="0"/>
              <a:t> </a:t>
            </a:r>
            <a:r>
              <a:rPr lang="en-US" altLang="zh-CN" dirty="0" smtClean="0"/>
              <a:t>out</a:t>
            </a:r>
            <a:endParaRPr lang="en-US" dirty="0"/>
          </a:p>
        </p:txBody>
      </p:sp>
      <p:sp>
        <p:nvSpPr>
          <p:cNvPr id="4" name="Content Placeholder 3"/>
          <p:cNvSpPr txBox="1">
            <a:spLocks noGrp="1"/>
          </p:cNvSpPr>
          <p:nvPr>
            <p:ph idx="1"/>
          </p:nvPr>
        </p:nvSpPr>
        <p:spPr>
          <a:xfrm>
            <a:off x="471488" y="2226469"/>
            <a:ext cx="5915025" cy="964880"/>
          </a:xfrm>
          <a:prstGeom prst="rect">
            <a:avLst/>
          </a:prstGeom>
          <a:noFill/>
        </p:spPr>
        <p:txBody>
          <a:bodyPr wrap="square" rtlCol="0">
            <a:spAutoFit/>
          </a:bodyPr>
          <a:lstStyle/>
          <a:p>
            <a:r>
              <a:rPr lang="zh-CN" altLang="en-US" dirty="0"/>
              <a:t>输入约为 </a:t>
            </a:r>
            <a:r>
              <a:rPr lang="en-US" altLang="zh-CN" dirty="0"/>
              <a:t>435MHz, </a:t>
            </a:r>
            <a:r>
              <a:rPr lang="zh-CN" altLang="en-US" dirty="0"/>
              <a:t>模拟卫星下行，变频到 </a:t>
            </a:r>
            <a:r>
              <a:rPr lang="en-US" altLang="zh-CN" dirty="0">
                <a:solidFill>
                  <a:srgbClr val="FF0000"/>
                </a:solidFill>
              </a:rPr>
              <a:t>100</a:t>
            </a:r>
            <a:r>
              <a:rPr lang="zh-CN" altLang="en-US" dirty="0">
                <a:solidFill>
                  <a:srgbClr val="FF0000"/>
                </a:solidFill>
              </a:rPr>
              <a:t> </a:t>
            </a:r>
            <a:r>
              <a:rPr lang="en-US" altLang="zh-CN" dirty="0">
                <a:solidFill>
                  <a:srgbClr val="FF0000"/>
                </a:solidFill>
              </a:rPr>
              <a:t>MHz</a:t>
            </a:r>
            <a:r>
              <a:rPr lang="en-US" altLang="zh-CN" dirty="0"/>
              <a:t>, </a:t>
            </a:r>
            <a:r>
              <a:rPr lang="zh-CN" altLang="en-US" dirty="0"/>
              <a:t>因此输入点频约</a:t>
            </a:r>
            <a:r>
              <a:rPr lang="en-US" altLang="zh-CN" dirty="0">
                <a:solidFill>
                  <a:srgbClr val="FF0000"/>
                </a:solidFill>
              </a:rPr>
              <a:t>535 MHz</a:t>
            </a:r>
            <a:r>
              <a:rPr lang="zh-CN" altLang="en-US" dirty="0">
                <a:solidFill>
                  <a:srgbClr val="FF0000"/>
                </a:solidFill>
              </a:rPr>
              <a:t>（卫星特性）</a:t>
            </a:r>
            <a:r>
              <a:rPr lang="zh-CN" altLang="en-US" dirty="0"/>
              <a:t>，将</a:t>
            </a:r>
            <a:r>
              <a:rPr lang="en-US" altLang="zh-CN" dirty="0"/>
              <a:t>signal</a:t>
            </a:r>
            <a:r>
              <a:rPr lang="zh-CN" altLang="en-US" dirty="0"/>
              <a:t> </a:t>
            </a:r>
            <a:r>
              <a:rPr lang="en-US" altLang="zh-CN" dirty="0"/>
              <a:t>out</a:t>
            </a:r>
            <a:r>
              <a:rPr lang="zh-CN" altLang="en-US" dirty="0"/>
              <a:t>变为</a:t>
            </a:r>
            <a:r>
              <a:rPr lang="en-US" altLang="zh-CN" dirty="0"/>
              <a:t>100</a:t>
            </a:r>
            <a:r>
              <a:rPr lang="zh-CN" altLang="en-US" dirty="0"/>
              <a:t> </a:t>
            </a:r>
            <a:r>
              <a:rPr lang="en-US" altLang="zh-CN" dirty="0"/>
              <a:t>MHz</a:t>
            </a:r>
            <a:r>
              <a:rPr lang="zh-CN" altLang="en-US" dirty="0"/>
              <a:t>和 </a:t>
            </a:r>
            <a:r>
              <a:rPr lang="en-US" altLang="zh-CN" dirty="0"/>
              <a:t>970</a:t>
            </a:r>
            <a:r>
              <a:rPr lang="zh-CN" altLang="en-US" dirty="0"/>
              <a:t> </a:t>
            </a:r>
            <a:r>
              <a:rPr lang="en-US" altLang="zh-CN" dirty="0"/>
              <a:t>MHz</a:t>
            </a:r>
            <a:r>
              <a:rPr lang="zh-CN" altLang="en-US" dirty="0"/>
              <a:t>。</a:t>
            </a:r>
            <a:endParaRPr lang="en-US" dirty="0"/>
          </a:p>
        </p:txBody>
      </p:sp>
    </p:spTree>
    <p:extLst>
      <p:ext uri="{BB962C8B-B14F-4D97-AF65-F5344CB8AC3E}">
        <p14:creationId xmlns:p14="http://schemas.microsoft.com/office/powerpoint/2010/main" val="1989387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solidFill>
                  <a:srgbClr val="FF0000"/>
                </a:solidFill>
              </a:rPr>
              <a:t>CP16</a:t>
            </a:r>
            <a:r>
              <a:rPr lang="zh-CN" altLang="en-US" sz="2400" dirty="0" smtClean="0">
                <a:solidFill>
                  <a:srgbClr val="FF0000"/>
                </a:solidFill>
              </a:rPr>
              <a:t>编码系统</a:t>
            </a:r>
            <a:endParaRPr lang="en-US" altLang="zh-CN" sz="2400" dirty="0" smtClean="0">
              <a:solidFill>
                <a:srgbClr val="FF0000"/>
              </a:solidFill>
            </a:endParaRPr>
          </a:p>
          <a:p>
            <a:r>
              <a:rPr lang="zh-CN" altLang="en-US" sz="2400" dirty="0">
                <a:solidFill>
                  <a:srgbClr val="FF0000"/>
                </a:solidFill>
              </a:rPr>
              <a:t>发送文字通信 </a:t>
            </a:r>
            <a:r>
              <a:rPr lang="en-US" altLang="zh-CN" sz="2400" dirty="0">
                <a:solidFill>
                  <a:srgbClr val="FF0000"/>
                </a:solidFill>
              </a:rPr>
              <a:t>UI</a:t>
            </a:r>
            <a:r>
              <a:rPr lang="zh-CN" altLang="en-US" sz="2400" dirty="0">
                <a:solidFill>
                  <a:srgbClr val="FF0000"/>
                </a:solidFill>
              </a:rPr>
              <a:t> 界面</a:t>
            </a:r>
            <a:endParaRPr lang="en-US" altLang="zh-CN" sz="2400" dirty="0">
              <a:solidFill>
                <a:srgbClr val="FF0000"/>
              </a:solidFill>
            </a:endParaRPr>
          </a:p>
          <a:p>
            <a:r>
              <a:rPr lang="zh-CN" altLang="en-US" sz="2400" dirty="0" smtClean="0">
                <a:solidFill>
                  <a:srgbClr val="FF0000"/>
                </a:solidFill>
              </a:rPr>
              <a:t>使用 </a:t>
            </a:r>
            <a:r>
              <a:rPr lang="en-US" altLang="zh-CN" sz="2400" dirty="0" err="1" smtClean="0">
                <a:solidFill>
                  <a:srgbClr val="FF0000"/>
                </a:solidFill>
              </a:rPr>
              <a:t>gpredict</a:t>
            </a:r>
            <a:r>
              <a:rPr lang="zh-CN" altLang="en-US" sz="2400" dirty="0" smtClean="0">
                <a:solidFill>
                  <a:srgbClr val="FF0000"/>
                </a:solidFill>
              </a:rPr>
              <a:t> 控制发射接收器 </a:t>
            </a:r>
            <a:r>
              <a:rPr lang="mr-IN" altLang="zh-CN" sz="2400" dirty="0" smtClean="0">
                <a:solidFill>
                  <a:srgbClr val="FF0000"/>
                </a:solidFill>
              </a:rPr>
              <a:t>–</a:t>
            </a:r>
            <a:r>
              <a:rPr lang="zh-CN" altLang="en-US" sz="2400" dirty="0" smtClean="0">
                <a:solidFill>
                  <a:srgbClr val="FF0000"/>
                </a:solidFill>
              </a:rPr>
              <a:t> 以解决多普勒效应</a:t>
            </a:r>
            <a:endParaRPr lang="en-US" altLang="zh-CN" sz="2400" dirty="0" smtClean="0">
              <a:solidFill>
                <a:srgbClr val="FF0000"/>
              </a:solidFill>
            </a:endParaRPr>
          </a:p>
          <a:p>
            <a:r>
              <a:rPr lang="zh-CN" altLang="en-US" sz="2400" dirty="0" smtClean="0">
                <a:solidFill>
                  <a:srgbClr val="FF0000"/>
                </a:solidFill>
              </a:rPr>
              <a:t>自制模拟卫星</a:t>
            </a:r>
            <a:endParaRPr lang="en-US" altLang="zh-CN" sz="2400" dirty="0" smtClean="0">
              <a:solidFill>
                <a:srgbClr val="FF0000"/>
              </a:solidFill>
            </a:endParaRPr>
          </a:p>
        </p:txBody>
      </p:sp>
    </p:spTree>
    <p:extLst>
      <p:ext uri="{BB962C8B-B14F-4D97-AF65-F5344CB8AC3E}">
        <p14:creationId xmlns:p14="http://schemas.microsoft.com/office/powerpoint/2010/main" val="41609852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发送成功瞬间</a:t>
            </a:r>
            <a:endParaRPr lang="en-US" dirty="0"/>
          </a:p>
        </p:txBody>
      </p:sp>
      <p:pic>
        <p:nvPicPr>
          <p:cNvPr id="4" name="151384249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92275" y="2125663"/>
            <a:ext cx="5759450" cy="3263900"/>
          </a:xfrm>
        </p:spPr>
      </p:pic>
    </p:spTree>
    <p:extLst>
      <p:ext uri="{BB962C8B-B14F-4D97-AF65-F5344CB8AC3E}">
        <p14:creationId xmlns:p14="http://schemas.microsoft.com/office/powerpoint/2010/main" val="204713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系统概述</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1670" y="1623475"/>
            <a:ext cx="4510852" cy="3263504"/>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446" t="1201" r="8109" b="9309"/>
          <a:stretch/>
        </p:blipFill>
        <p:spPr>
          <a:xfrm>
            <a:off x="6667420" y="4461870"/>
            <a:ext cx="2394284" cy="1444326"/>
          </a:xfrm>
          <a:prstGeom prst="rect">
            <a:avLst/>
          </a:prstGeom>
        </p:spPr>
      </p:pic>
      <p:sp>
        <p:nvSpPr>
          <p:cNvPr id="7" name="TextBox 6"/>
          <p:cNvSpPr txBox="1"/>
          <p:nvPr/>
        </p:nvSpPr>
        <p:spPr>
          <a:xfrm>
            <a:off x="147748" y="5228269"/>
            <a:ext cx="1944763" cy="30008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1350" dirty="0"/>
              <a:t>Input</a:t>
            </a:r>
            <a:r>
              <a:rPr lang="zh-CN" altLang="en-US" sz="1350" dirty="0"/>
              <a:t>：“男生节快乐”</a:t>
            </a:r>
            <a:endParaRPr lang="en-US" sz="1350" dirty="0"/>
          </a:p>
        </p:txBody>
      </p:sp>
      <p:sp>
        <p:nvSpPr>
          <p:cNvPr id="8" name="TextBox 7"/>
          <p:cNvSpPr txBox="1"/>
          <p:nvPr/>
        </p:nvSpPr>
        <p:spPr>
          <a:xfrm>
            <a:off x="2261243" y="5124394"/>
            <a:ext cx="585216"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350" dirty="0"/>
              <a:t>CP16</a:t>
            </a:r>
            <a:r>
              <a:rPr lang="zh-CN" altLang="en-US" sz="1350" dirty="0"/>
              <a:t>编码</a:t>
            </a:r>
            <a:endParaRPr lang="en-US" sz="1350" dirty="0"/>
          </a:p>
        </p:txBody>
      </p:sp>
      <p:cxnSp>
        <p:nvCxnSpPr>
          <p:cNvPr id="12" name="Straight Arrow Connector 11"/>
          <p:cNvCxnSpPr>
            <a:stCxn id="7" idx="3"/>
            <a:endCxn id="8" idx="1"/>
          </p:cNvCxnSpPr>
          <p:nvPr/>
        </p:nvCxnSpPr>
        <p:spPr>
          <a:xfrm>
            <a:off x="2092511" y="5378310"/>
            <a:ext cx="168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0"/>
          </p:cNvCxnSpPr>
          <p:nvPr/>
        </p:nvCxnSpPr>
        <p:spPr>
          <a:xfrm flipV="1">
            <a:off x="2553851" y="4725164"/>
            <a:ext cx="0" cy="399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6" idx="1"/>
          </p:cNvCxnSpPr>
          <p:nvPr/>
        </p:nvCxnSpPr>
        <p:spPr>
          <a:xfrm>
            <a:off x="5806440" y="4725162"/>
            <a:ext cx="860980" cy="458871"/>
          </a:xfrm>
          <a:prstGeom prst="bentConnector3">
            <a:avLst>
              <a:gd name="adj1" fmla="val -978"/>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17071" y="2669272"/>
            <a:ext cx="931037"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350" dirty="0"/>
              <a:t>上</a:t>
            </a:r>
            <a:r>
              <a:rPr lang="zh-CN" altLang="en-US" sz="1350"/>
              <a:t>行频率</a:t>
            </a:r>
            <a:endParaRPr lang="en-US" altLang="zh-CN" sz="1350" dirty="0"/>
          </a:p>
          <a:p>
            <a:r>
              <a:rPr lang="en-US" altLang="zh-CN" sz="1350" dirty="0"/>
              <a:t>435MHz</a:t>
            </a:r>
            <a:endParaRPr lang="en-US" sz="1350" dirty="0"/>
          </a:p>
        </p:txBody>
      </p:sp>
      <p:sp>
        <p:nvSpPr>
          <p:cNvPr id="22" name="TextBox 21"/>
          <p:cNvSpPr txBox="1"/>
          <p:nvPr/>
        </p:nvSpPr>
        <p:spPr>
          <a:xfrm>
            <a:off x="5587400" y="2669272"/>
            <a:ext cx="1080020"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350" dirty="0"/>
              <a:t>下行频率</a:t>
            </a:r>
            <a:endParaRPr lang="en-US" altLang="zh-CN" sz="1350" dirty="0"/>
          </a:p>
          <a:p>
            <a:r>
              <a:rPr lang="en-US" altLang="zh-CN" sz="1350" dirty="0"/>
              <a:t>145MHz</a:t>
            </a:r>
            <a:endParaRPr lang="en-US" sz="1350" dirty="0"/>
          </a:p>
        </p:txBody>
      </p:sp>
      <p:sp>
        <p:nvSpPr>
          <p:cNvPr id="23" name="TextBox 22"/>
          <p:cNvSpPr txBox="1"/>
          <p:nvPr/>
        </p:nvSpPr>
        <p:spPr>
          <a:xfrm>
            <a:off x="3803904" y="1886018"/>
            <a:ext cx="978408" cy="3000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1350" dirty="0"/>
              <a:t>频率转发</a:t>
            </a:r>
            <a:endParaRPr lang="en-US" sz="1350" dirty="0"/>
          </a:p>
        </p:txBody>
      </p:sp>
      <p:sp>
        <p:nvSpPr>
          <p:cNvPr id="3" name="TextBox 2"/>
          <p:cNvSpPr txBox="1"/>
          <p:nvPr/>
        </p:nvSpPr>
        <p:spPr>
          <a:xfrm>
            <a:off x="773511" y="4841259"/>
            <a:ext cx="678942" cy="3000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altLang="zh-CN" sz="1350" dirty="0"/>
              <a:t>UI</a:t>
            </a:r>
            <a:r>
              <a:rPr lang="zh-CN" altLang="en-US" sz="1350" dirty="0"/>
              <a:t>界面</a:t>
            </a:r>
            <a:endParaRPr lang="en-US" sz="1350" dirty="0"/>
          </a:p>
        </p:txBody>
      </p:sp>
      <p:sp>
        <p:nvSpPr>
          <p:cNvPr id="15" name="TextBox 14"/>
          <p:cNvSpPr txBox="1"/>
          <p:nvPr/>
        </p:nvSpPr>
        <p:spPr>
          <a:xfrm>
            <a:off x="3043068" y="5124394"/>
            <a:ext cx="1513434" cy="5078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altLang="zh-CN" sz="1350" dirty="0"/>
              <a:t>CP16</a:t>
            </a:r>
            <a:r>
              <a:rPr lang="zh-CN" altLang="en-US" sz="1350" dirty="0"/>
              <a:t> </a:t>
            </a:r>
            <a:endParaRPr lang="en-US" altLang="zh-CN" sz="1350" dirty="0"/>
          </a:p>
          <a:p>
            <a:pPr algn="ctr"/>
            <a:r>
              <a:rPr lang="zh-CN" altLang="en-US" sz="1350" dirty="0"/>
              <a:t>鲁棒的 </a:t>
            </a:r>
            <a:r>
              <a:rPr lang="en-US" altLang="zh-CN" sz="1350" dirty="0"/>
              <a:t>C++</a:t>
            </a:r>
            <a:r>
              <a:rPr lang="zh-CN" altLang="en-US" sz="1350" dirty="0"/>
              <a:t> 实现</a:t>
            </a:r>
            <a:endParaRPr lang="en-US" sz="1350" dirty="0"/>
          </a:p>
        </p:txBody>
      </p:sp>
      <p:sp>
        <p:nvSpPr>
          <p:cNvPr id="16" name="TextBox 15"/>
          <p:cNvSpPr txBox="1"/>
          <p:nvPr/>
        </p:nvSpPr>
        <p:spPr>
          <a:xfrm>
            <a:off x="6111401" y="3539430"/>
            <a:ext cx="1287118" cy="7155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zh-CN" altLang="en-US" sz="1350" dirty="0"/>
              <a:t>使用软件控制收发频率 </a:t>
            </a:r>
            <a:r>
              <a:rPr lang="zh-CN" altLang="en-US" sz="1350" dirty="0" smtClean="0"/>
              <a:t>解决多普</a:t>
            </a:r>
            <a:r>
              <a:rPr lang="zh-CN" altLang="en-US" sz="1350" dirty="0"/>
              <a:t>勒效应</a:t>
            </a:r>
            <a:endParaRPr lang="en-US" altLang="zh-CN" sz="1350" dirty="0"/>
          </a:p>
        </p:txBody>
      </p:sp>
      <p:sp>
        <p:nvSpPr>
          <p:cNvPr id="18" name="TextBox 17"/>
          <p:cNvSpPr txBox="1"/>
          <p:nvPr/>
        </p:nvSpPr>
        <p:spPr>
          <a:xfrm>
            <a:off x="3610938" y="1450465"/>
            <a:ext cx="1364340" cy="3000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zh-CN" altLang="en-US" sz="1350" dirty="0"/>
              <a:t>自制模拟卫星</a:t>
            </a:r>
            <a:endParaRPr lang="en-US" altLang="zh-CN" sz="1350" dirty="0"/>
          </a:p>
        </p:txBody>
      </p:sp>
      <p:pic>
        <p:nvPicPr>
          <p:cNvPr id="19" name="内容占位符 3"/>
          <p:cNvPicPr>
            <a:picLocks noChangeAspect="1"/>
          </p:cNvPicPr>
          <p:nvPr/>
        </p:nvPicPr>
        <p:blipFill>
          <a:blip r:embed="rId5"/>
          <a:stretch>
            <a:fillRect/>
          </a:stretch>
        </p:blipFill>
        <p:spPr>
          <a:xfrm>
            <a:off x="430884" y="3885679"/>
            <a:ext cx="1365781" cy="937889"/>
          </a:xfrm>
          <a:prstGeom prst="rect">
            <a:avLst/>
          </a:prstGeom>
          <a:ln>
            <a:solidFill>
              <a:schemeClr val="accent6"/>
            </a:solidFill>
          </a:ln>
        </p:spPr>
      </p:pic>
      <p:pic>
        <p:nvPicPr>
          <p:cNvPr id="20" name="图片 5"/>
          <p:cNvPicPr>
            <a:picLocks noChangeAspect="1"/>
          </p:cNvPicPr>
          <p:nvPr/>
        </p:nvPicPr>
        <p:blipFill>
          <a:blip r:embed="rId6"/>
          <a:stretch>
            <a:fillRect/>
          </a:stretch>
        </p:blipFill>
        <p:spPr>
          <a:xfrm>
            <a:off x="7434663" y="3433202"/>
            <a:ext cx="1647823" cy="842865"/>
          </a:xfrm>
          <a:prstGeom prst="rect">
            <a:avLst/>
          </a:prstGeom>
          <a:ln>
            <a:solidFill>
              <a:schemeClr val="accent6"/>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0029" y="5628921"/>
            <a:ext cx="3350419" cy="278606"/>
          </a:xfrm>
          <a:prstGeom prst="rect">
            <a:avLst/>
          </a:prstGeom>
          <a:ln>
            <a:solidFill>
              <a:schemeClr val="accent6"/>
            </a:solidFill>
          </a:ln>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8254" y="936312"/>
            <a:ext cx="1448867" cy="1086650"/>
          </a:xfrm>
          <a:prstGeom prst="rect">
            <a:avLst/>
          </a:prstGeom>
        </p:spPr>
      </p:pic>
    </p:spTree>
    <p:extLst>
      <p:ext uri="{BB962C8B-B14F-4D97-AF65-F5344CB8AC3E}">
        <p14:creationId xmlns:p14="http://schemas.microsoft.com/office/powerpoint/2010/main" val="16547970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谢谢！</a:t>
            </a:r>
            <a:endParaRPr lang="en-US" dirty="0"/>
          </a:p>
        </p:txBody>
      </p:sp>
      <p:sp>
        <p:nvSpPr>
          <p:cNvPr id="4" name="Subtitle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88164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t>CP16</a:t>
            </a:r>
            <a:r>
              <a:rPr lang="zh-CN" altLang="en-US" sz="2400" dirty="0" smtClean="0"/>
              <a:t>编码系统</a:t>
            </a:r>
            <a:endParaRPr lang="en-US" altLang="zh-CN" sz="2400" dirty="0" smtClean="0"/>
          </a:p>
          <a:p>
            <a:r>
              <a:rPr lang="zh-CN" altLang="en-US" sz="2400" dirty="0"/>
              <a:t>发送文字通信 </a:t>
            </a:r>
            <a:r>
              <a:rPr lang="en-US" altLang="zh-CN" sz="2400" dirty="0"/>
              <a:t>UI</a:t>
            </a:r>
            <a:r>
              <a:rPr lang="zh-CN" altLang="en-US" sz="2400" dirty="0"/>
              <a:t> 界面</a:t>
            </a:r>
            <a:endParaRPr lang="en-US" altLang="zh-CN" sz="2400" dirty="0"/>
          </a:p>
          <a:p>
            <a:r>
              <a:rPr lang="zh-CN" altLang="en-US" sz="2400" dirty="0" smtClean="0"/>
              <a:t>使用 </a:t>
            </a:r>
            <a:r>
              <a:rPr lang="en-US" altLang="zh-CN" sz="2400" dirty="0" err="1" smtClean="0"/>
              <a:t>gpredict</a:t>
            </a:r>
            <a:r>
              <a:rPr lang="zh-CN" altLang="en-US" sz="2400" dirty="0" smtClean="0"/>
              <a:t> 控制发射接收器 </a:t>
            </a:r>
            <a:r>
              <a:rPr lang="mr-IN" altLang="zh-CN" sz="2400" dirty="0" smtClean="0"/>
              <a:t>–</a:t>
            </a:r>
            <a:r>
              <a:rPr lang="zh-CN" altLang="en-US" sz="2400" dirty="0" smtClean="0"/>
              <a:t> 以解决多普勒效应</a:t>
            </a:r>
            <a:endParaRPr lang="en-US" altLang="zh-CN" sz="2400" dirty="0" smtClean="0"/>
          </a:p>
          <a:p>
            <a:r>
              <a:rPr lang="zh-CN" altLang="en-US" sz="2400" dirty="0" smtClean="0"/>
              <a:t>自制模拟卫星</a:t>
            </a:r>
            <a:endParaRPr lang="en-US" altLang="zh-CN" sz="2400" dirty="0" smtClean="0"/>
          </a:p>
        </p:txBody>
      </p:sp>
    </p:spTree>
    <p:extLst>
      <p:ext uri="{BB962C8B-B14F-4D97-AF65-F5344CB8AC3E}">
        <p14:creationId xmlns:p14="http://schemas.microsoft.com/office/powerpoint/2010/main" val="157217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目录</a:t>
            </a:r>
            <a:endParaRPr lang="en-US" dirty="0"/>
          </a:p>
        </p:txBody>
      </p:sp>
      <p:sp>
        <p:nvSpPr>
          <p:cNvPr id="3" name="Content Placeholder 2"/>
          <p:cNvSpPr>
            <a:spLocks noGrp="1"/>
          </p:cNvSpPr>
          <p:nvPr>
            <p:ph idx="1"/>
          </p:nvPr>
        </p:nvSpPr>
        <p:spPr/>
        <p:txBody>
          <a:bodyPr>
            <a:normAutofit/>
          </a:bodyPr>
          <a:lstStyle/>
          <a:p>
            <a:r>
              <a:rPr lang="en-US" altLang="zh-CN" sz="2400" dirty="0" smtClean="0">
                <a:solidFill>
                  <a:srgbClr val="FF0000"/>
                </a:solidFill>
              </a:rPr>
              <a:t>CP16</a:t>
            </a:r>
            <a:r>
              <a:rPr lang="zh-CN" altLang="en-US" sz="2400" dirty="0" smtClean="0">
                <a:solidFill>
                  <a:srgbClr val="FF0000"/>
                </a:solidFill>
              </a:rPr>
              <a:t>编码系统</a:t>
            </a:r>
            <a:endParaRPr lang="en-US" altLang="zh-CN" sz="2400" dirty="0" smtClean="0">
              <a:solidFill>
                <a:srgbClr val="FF0000"/>
              </a:solidFill>
            </a:endParaRPr>
          </a:p>
          <a:p>
            <a:r>
              <a:rPr lang="zh-CN" altLang="en-US" sz="2400" dirty="0"/>
              <a:t>发送文字通信 </a:t>
            </a:r>
            <a:r>
              <a:rPr lang="en-US" altLang="zh-CN" sz="2400" dirty="0"/>
              <a:t>UI</a:t>
            </a:r>
            <a:r>
              <a:rPr lang="zh-CN" altLang="en-US" sz="2400" dirty="0"/>
              <a:t> </a:t>
            </a:r>
            <a:r>
              <a:rPr lang="zh-CN" altLang="en-US" sz="2400" dirty="0" smtClean="0"/>
              <a:t>界面</a:t>
            </a:r>
            <a:endParaRPr lang="en-US" altLang="zh-CN" sz="2400" dirty="0" smtClean="0"/>
          </a:p>
          <a:p>
            <a:r>
              <a:rPr lang="zh-CN" altLang="en-US" sz="2400" dirty="0" smtClean="0"/>
              <a:t>使用 </a:t>
            </a:r>
            <a:r>
              <a:rPr lang="en-US" altLang="zh-CN" sz="2400" dirty="0" err="1" smtClean="0"/>
              <a:t>gpredict</a:t>
            </a:r>
            <a:r>
              <a:rPr lang="zh-CN" altLang="en-US" sz="2400" dirty="0" smtClean="0"/>
              <a:t> 控制发射接收器 </a:t>
            </a:r>
            <a:r>
              <a:rPr lang="mr-IN" altLang="zh-CN" sz="2400" dirty="0" smtClean="0"/>
              <a:t>–</a:t>
            </a:r>
            <a:r>
              <a:rPr lang="zh-CN" altLang="en-US" sz="2400" dirty="0" smtClean="0"/>
              <a:t> 以解决多普勒效应</a:t>
            </a:r>
            <a:endParaRPr lang="en-US" altLang="zh-CN" sz="2400" dirty="0" smtClean="0"/>
          </a:p>
          <a:p>
            <a:r>
              <a:rPr lang="zh-CN" altLang="en-US" sz="2400" dirty="0" smtClean="0"/>
              <a:t>自制模拟卫星</a:t>
            </a:r>
            <a:endParaRPr lang="en-US" altLang="zh-CN" sz="2400" dirty="0" smtClean="0"/>
          </a:p>
        </p:txBody>
      </p:sp>
    </p:spTree>
    <p:extLst>
      <p:ext uri="{BB962C8B-B14F-4D97-AF65-F5344CB8AC3E}">
        <p14:creationId xmlns:p14="http://schemas.microsoft.com/office/powerpoint/2010/main" val="3283367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CP16</a:t>
            </a:r>
            <a:r>
              <a:rPr lang="zh-CN" altLang="en-US" dirty="0" smtClean="0"/>
              <a:t> 编码</a:t>
            </a:r>
            <a:endParaRPr lang="en-US" dirty="0"/>
          </a:p>
        </p:txBody>
      </p:sp>
      <p:sp>
        <p:nvSpPr>
          <p:cNvPr id="3" name="Content Placeholder 2"/>
          <p:cNvSpPr>
            <a:spLocks noGrp="1"/>
          </p:cNvSpPr>
          <p:nvPr>
            <p:ph idx="1"/>
          </p:nvPr>
        </p:nvSpPr>
        <p:spPr/>
        <p:txBody>
          <a:bodyPr/>
          <a:lstStyle/>
          <a:p>
            <a:r>
              <a:rPr lang="en-US" altLang="zh-CN" dirty="0"/>
              <a:t>CP16</a:t>
            </a:r>
            <a:r>
              <a:rPr lang="zh-CN" altLang="en-US" dirty="0"/>
              <a:t>是一种新开发的无线电通信模式，是英文“</a:t>
            </a:r>
            <a:r>
              <a:rPr lang="en-US" altLang="zh-CN" dirty="0" err="1"/>
              <a:t>ChinesePattern</a:t>
            </a:r>
            <a:r>
              <a:rPr lang="en-US" altLang="zh-CN" dirty="0"/>
              <a:t> 16”</a:t>
            </a:r>
            <a:r>
              <a:rPr lang="zh-CN" altLang="en-US" dirty="0"/>
              <a:t>的缩写。工作方式为采用由</a:t>
            </a:r>
            <a:r>
              <a:rPr lang="en-US" altLang="zh-CN" dirty="0"/>
              <a:t>16×16</a:t>
            </a:r>
            <a:r>
              <a:rPr lang="zh-CN" altLang="en-US" dirty="0"/>
              <a:t>点阵汉字信息直接对</a:t>
            </a:r>
            <a:r>
              <a:rPr lang="en-US" altLang="zh-CN" dirty="0"/>
              <a:t>16</a:t>
            </a:r>
            <a:r>
              <a:rPr lang="zh-CN" altLang="en-US" dirty="0"/>
              <a:t>个载频进行幅度调制（</a:t>
            </a:r>
            <a:r>
              <a:rPr lang="en-US" altLang="zh-CN" dirty="0"/>
              <a:t>16ASK</a:t>
            </a:r>
            <a:r>
              <a:rPr lang="zh-CN" altLang="en-US" dirty="0"/>
              <a:t>）后生成的基带信号，经由基带信号载入电台发送载有</a:t>
            </a:r>
            <a:r>
              <a:rPr lang="en-US" altLang="zh-CN" dirty="0"/>
              <a:t>16×16</a:t>
            </a:r>
            <a:r>
              <a:rPr lang="zh-CN" altLang="en-US" dirty="0"/>
              <a:t>点阵汉字字形信息的无线电信号；接收方将接收机收到解调后的基带信号载入电脑，经软件在显示器上的时间</a:t>
            </a:r>
            <a:r>
              <a:rPr lang="en-US" altLang="zh-CN" dirty="0"/>
              <a:t>-</a:t>
            </a:r>
            <a:r>
              <a:rPr lang="zh-CN" altLang="en-US" dirty="0"/>
              <a:t>频率瀑布流上依据信号有无显示出汉字字形从而达到汉字报文信息传递。</a:t>
            </a:r>
            <a:endParaRPr lang="en-US" dirty="0"/>
          </a:p>
        </p:txBody>
      </p:sp>
    </p:spTree>
    <p:extLst>
      <p:ext uri="{BB962C8B-B14F-4D97-AF65-F5344CB8AC3E}">
        <p14:creationId xmlns:p14="http://schemas.microsoft.com/office/powerpoint/2010/main" val="1893624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hzk16</a:t>
            </a:r>
            <a:r>
              <a:rPr lang="zh-CN" altLang="en-US" dirty="0"/>
              <a:t>的介绍</a:t>
            </a:r>
          </a:p>
        </p:txBody>
      </p:sp>
      <p:sp>
        <p:nvSpPr>
          <p:cNvPr id="3" name="Content Placeholder 2"/>
          <p:cNvSpPr>
            <a:spLocks noGrp="1"/>
          </p:cNvSpPr>
          <p:nvPr>
            <p:ph idx="1"/>
          </p:nvPr>
        </p:nvSpPr>
        <p:spPr>
          <a:xfrm>
            <a:off x="628650" y="1828801"/>
            <a:ext cx="7886700" cy="4494508"/>
          </a:xfrm>
        </p:spPr>
        <p:txBody>
          <a:bodyPr>
            <a:normAutofit fontScale="92500" lnSpcReduction="20000"/>
          </a:bodyPr>
          <a:lstStyle/>
          <a:p>
            <a:r>
              <a:rPr lang="en-US" altLang="zh-CN" dirty="0" smtClean="0"/>
              <a:t>HZK16 </a:t>
            </a:r>
            <a:r>
              <a:rPr lang="zh-CN" altLang="en-US" dirty="0"/>
              <a:t>字库是符合</a:t>
            </a:r>
            <a:r>
              <a:rPr lang="en-US" altLang="zh-CN" dirty="0"/>
              <a:t>GB2312</a:t>
            </a:r>
            <a:r>
              <a:rPr lang="zh-CN" altLang="en-US" dirty="0"/>
              <a:t>标准的</a:t>
            </a:r>
            <a:r>
              <a:rPr lang="en-US" altLang="zh-CN" dirty="0"/>
              <a:t>16×16</a:t>
            </a:r>
            <a:r>
              <a:rPr lang="zh-CN" altLang="en-US" dirty="0"/>
              <a:t>点阵字库</a:t>
            </a:r>
            <a:r>
              <a:rPr lang="en-US" altLang="zh-CN" dirty="0"/>
              <a:t>,HZK16</a:t>
            </a:r>
            <a:r>
              <a:rPr lang="zh-CN" altLang="en-US" dirty="0"/>
              <a:t>的</a:t>
            </a:r>
            <a:r>
              <a:rPr lang="en-US" altLang="zh-CN" dirty="0"/>
              <a:t>GB2312-80</a:t>
            </a:r>
            <a:r>
              <a:rPr lang="zh-CN" altLang="en-US" dirty="0"/>
              <a:t>支持的汉字有</a:t>
            </a:r>
            <a:r>
              <a:rPr lang="en-US" altLang="zh-CN" dirty="0"/>
              <a:t>6763</a:t>
            </a:r>
            <a:r>
              <a:rPr lang="zh-CN" altLang="en-US" dirty="0"/>
              <a:t>个，符号</a:t>
            </a:r>
            <a:r>
              <a:rPr lang="en-US" altLang="zh-CN" dirty="0"/>
              <a:t>682</a:t>
            </a:r>
            <a:r>
              <a:rPr lang="zh-CN" altLang="en-US" dirty="0"/>
              <a:t>个。其中一级汉字有</a:t>
            </a:r>
            <a:r>
              <a:rPr lang="en-US" altLang="zh-CN" dirty="0"/>
              <a:t>3755</a:t>
            </a:r>
            <a:r>
              <a:rPr lang="zh-CN" altLang="en-US" dirty="0"/>
              <a:t>个，按声序排列，二级汉字有</a:t>
            </a:r>
            <a:r>
              <a:rPr lang="en-US" altLang="zh-CN" dirty="0"/>
              <a:t>3008</a:t>
            </a:r>
            <a:r>
              <a:rPr lang="zh-CN" altLang="en-US" dirty="0"/>
              <a:t>个，按偏旁部首排列</a:t>
            </a:r>
            <a:r>
              <a:rPr lang="zh-CN" altLang="en-US" dirty="0" smtClean="0"/>
              <a:t>。</a:t>
            </a:r>
            <a:endParaRPr lang="en-US" altLang="zh-CN" dirty="0" smtClean="0"/>
          </a:p>
          <a:p>
            <a:r>
              <a:rPr lang="zh-CN" altLang="en-US" dirty="0"/>
              <a:t>一个</a:t>
            </a:r>
            <a:r>
              <a:rPr lang="en-US" altLang="zh-CN" dirty="0"/>
              <a:t>GB2312</a:t>
            </a:r>
            <a:r>
              <a:rPr lang="zh-CN" altLang="en-US" dirty="0"/>
              <a:t>汉字是由两个字节编码的，范围为</a:t>
            </a:r>
            <a:r>
              <a:rPr lang="en-US" altLang="zh-CN" dirty="0"/>
              <a:t>A1A1~FEFE</a:t>
            </a:r>
            <a:r>
              <a:rPr lang="zh-CN" altLang="en-US" dirty="0"/>
              <a:t>。</a:t>
            </a:r>
            <a:r>
              <a:rPr lang="en-US" altLang="zh-CN" dirty="0"/>
              <a:t>A1-A9</a:t>
            </a:r>
            <a:r>
              <a:rPr lang="zh-CN" altLang="en-US" dirty="0"/>
              <a:t>为符号区，</a:t>
            </a:r>
            <a:r>
              <a:rPr lang="en-US" altLang="zh-CN" dirty="0"/>
              <a:t>B0</a:t>
            </a:r>
            <a:r>
              <a:rPr lang="zh-CN" altLang="en-US" dirty="0"/>
              <a:t>到</a:t>
            </a:r>
            <a:r>
              <a:rPr lang="en-US" altLang="zh-CN" dirty="0"/>
              <a:t>F7</a:t>
            </a:r>
            <a:r>
              <a:rPr lang="zh-CN" altLang="en-US" dirty="0"/>
              <a:t>为汉字区。每一个区有</a:t>
            </a:r>
            <a:r>
              <a:rPr lang="en-US" altLang="zh-CN" dirty="0"/>
              <a:t>94</a:t>
            </a:r>
            <a:r>
              <a:rPr lang="zh-CN" altLang="en-US" dirty="0"/>
              <a:t>个字符（注意：这只是编码的许可范围，不一定都有字型对应，比如符号区就有很多编码空白区域）</a:t>
            </a:r>
            <a:endParaRPr lang="en-US" altLang="zh-CN" dirty="0" smtClean="0"/>
          </a:p>
          <a:p>
            <a:r>
              <a:rPr lang="zh-CN" altLang="en-US" dirty="0" smtClean="0"/>
              <a:t>在</a:t>
            </a:r>
            <a:r>
              <a:rPr lang="en-US" altLang="zh-CN" dirty="0" smtClean="0"/>
              <a:t>hzk16</a:t>
            </a:r>
            <a:r>
              <a:rPr lang="zh-CN" altLang="en-US" dirty="0" smtClean="0"/>
              <a:t>中，汉字字符的位置应当为：区码</a:t>
            </a:r>
            <a:r>
              <a:rPr lang="en-US" altLang="zh-CN" dirty="0" smtClean="0"/>
              <a:t>=</a:t>
            </a:r>
            <a:r>
              <a:rPr lang="zh-CN" altLang="en-US" dirty="0" smtClean="0"/>
              <a:t>汉字</a:t>
            </a:r>
            <a:r>
              <a:rPr lang="zh-CN" altLang="en-US" dirty="0"/>
              <a:t>的第一个</a:t>
            </a:r>
            <a:r>
              <a:rPr lang="zh-CN" altLang="en-US" dirty="0" smtClean="0"/>
              <a:t>字节</a:t>
            </a:r>
            <a:r>
              <a:rPr lang="en-US" altLang="zh-CN" dirty="0" smtClean="0"/>
              <a:t>-0xa0(160)</a:t>
            </a:r>
            <a:r>
              <a:rPr lang="zh-CN" altLang="en-US" dirty="0" smtClean="0"/>
              <a:t>，</a:t>
            </a:r>
            <a:r>
              <a:rPr lang="zh-CN" altLang="en-US" dirty="0"/>
              <a:t>位</a:t>
            </a:r>
            <a:r>
              <a:rPr lang="zh-CN" altLang="en-US" dirty="0" smtClean="0"/>
              <a:t>码</a:t>
            </a:r>
            <a:r>
              <a:rPr lang="en-US" altLang="zh-CN" dirty="0" smtClean="0"/>
              <a:t>=</a:t>
            </a:r>
            <a:r>
              <a:rPr lang="zh-CN" altLang="en-US" dirty="0" smtClean="0"/>
              <a:t>汉字</a:t>
            </a:r>
            <a:r>
              <a:rPr lang="zh-CN" altLang="en-US" dirty="0"/>
              <a:t>的第二个</a:t>
            </a:r>
            <a:r>
              <a:rPr lang="zh-CN" altLang="en-US" dirty="0" smtClean="0"/>
              <a:t>字节</a:t>
            </a:r>
            <a:r>
              <a:rPr lang="en-US" altLang="zh-CN" dirty="0" smtClean="0"/>
              <a:t>-0xa0(160)</a:t>
            </a:r>
            <a:r>
              <a:rPr lang="zh-CN" altLang="en-US" dirty="0" smtClean="0"/>
              <a:t>。</a:t>
            </a:r>
            <a:endParaRPr lang="en-US" altLang="zh-CN" dirty="0" smtClean="0"/>
          </a:p>
          <a:p>
            <a:r>
              <a:rPr lang="zh-CN" altLang="en-US" dirty="0" smtClean="0"/>
              <a:t>因此汉字的</a:t>
            </a:r>
            <a:r>
              <a:rPr lang="mr-IN" altLang="zh-CN" dirty="0" err="1" smtClean="0"/>
              <a:t>offset</a:t>
            </a:r>
            <a:r>
              <a:rPr lang="mr-IN" altLang="zh-CN" dirty="0"/>
              <a:t>=(94*(</a:t>
            </a:r>
            <a:r>
              <a:rPr lang="zh-CN" altLang="mr-IN" dirty="0"/>
              <a:t>区码</a:t>
            </a:r>
            <a:r>
              <a:rPr lang="mr-IN" altLang="zh-CN" dirty="0"/>
              <a:t>-1)+(</a:t>
            </a:r>
            <a:r>
              <a:rPr lang="zh-CN" altLang="mr-IN" dirty="0"/>
              <a:t>位码</a:t>
            </a:r>
            <a:r>
              <a:rPr lang="mr-IN" altLang="zh-CN" dirty="0"/>
              <a:t>-1))*</a:t>
            </a:r>
            <a:r>
              <a:rPr lang="mr-IN" altLang="zh-CN" dirty="0" smtClean="0"/>
              <a:t>32</a:t>
            </a:r>
            <a:r>
              <a:rPr lang="en-US" altLang="zh-CN" dirty="0" smtClean="0"/>
              <a:t>=(94*(</a:t>
            </a:r>
            <a:r>
              <a:rPr lang="zh-CN" altLang="en-US" dirty="0" smtClean="0"/>
              <a:t>第一字节</a:t>
            </a:r>
            <a:r>
              <a:rPr lang="en-US" altLang="zh-CN" dirty="0" smtClean="0"/>
              <a:t>-161)+(</a:t>
            </a:r>
            <a:r>
              <a:rPr lang="zh-CN" altLang="en-US" dirty="0" smtClean="0"/>
              <a:t>第二字节</a:t>
            </a:r>
            <a:r>
              <a:rPr lang="en-US" altLang="zh-CN" dirty="0" smtClean="0"/>
              <a:t>-161))*32</a:t>
            </a:r>
            <a:endParaRPr lang="mr-IN" altLang="zh-CN" dirty="0"/>
          </a:p>
        </p:txBody>
      </p:sp>
    </p:spTree>
    <p:extLst>
      <p:ext uri="{BB962C8B-B14F-4D97-AF65-F5344CB8AC3E}">
        <p14:creationId xmlns:p14="http://schemas.microsoft.com/office/powerpoint/2010/main" val="432566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hzk16</a:t>
            </a:r>
            <a:r>
              <a:rPr lang="zh-CN" altLang="en-US" dirty="0"/>
              <a:t>的介绍</a:t>
            </a:r>
          </a:p>
        </p:txBody>
      </p:sp>
      <p:sp>
        <p:nvSpPr>
          <p:cNvPr id="3" name="Content Placeholder 2"/>
          <p:cNvSpPr>
            <a:spLocks noGrp="1"/>
          </p:cNvSpPr>
          <p:nvPr>
            <p:ph idx="1"/>
          </p:nvPr>
        </p:nvSpPr>
        <p:spPr>
          <a:xfrm>
            <a:off x="628650" y="2226469"/>
            <a:ext cx="7886700" cy="3674049"/>
          </a:xfrm>
        </p:spPr>
        <p:txBody>
          <a:bodyPr>
            <a:normAutofit/>
          </a:bodyPr>
          <a:lstStyle/>
          <a:p>
            <a:r>
              <a:rPr lang="zh-CN" altLang="en-US" dirty="0" smtClean="0"/>
              <a:t>对于半角的英文、数字字符，其半角的位置，与全角编码差距如下陈述：对于第一个字节，所有半角字符转为的全角字符，第一字节均为</a:t>
            </a:r>
            <a:r>
              <a:rPr lang="en-US" altLang="zh-CN" dirty="0" smtClean="0"/>
              <a:t>0xa3</a:t>
            </a:r>
            <a:r>
              <a:rPr lang="zh-CN" altLang="en-US" dirty="0" smtClean="0"/>
              <a:t>。而第二字节的编码则是和半角编码相差</a:t>
            </a:r>
            <a:r>
              <a:rPr lang="en-US" altLang="zh-CN" dirty="0" smtClean="0"/>
              <a:t>128</a:t>
            </a:r>
            <a:r>
              <a:rPr lang="zh-CN" altLang="en-US" dirty="0" smtClean="0"/>
              <a:t>。按照此规则，则可以将半角的字符转化为全角字符。</a:t>
            </a:r>
            <a:endParaRPr lang="en-US" altLang="zh-CN" dirty="0" smtClean="0"/>
          </a:p>
          <a:p>
            <a:r>
              <a:rPr lang="zh-CN" altLang="en-US" dirty="0" smtClean="0"/>
              <a:t>而对于空格，其半角编码较为特殊为</a:t>
            </a:r>
            <a:r>
              <a:rPr lang="en-US" altLang="zh-CN" dirty="0" smtClean="0"/>
              <a:t>0x20</a:t>
            </a:r>
            <a:r>
              <a:rPr lang="zh-CN" altLang="en-US" dirty="0" smtClean="0"/>
              <a:t>，可以直接将其映射为</a:t>
            </a:r>
            <a:r>
              <a:rPr lang="en-US" altLang="zh-CN" dirty="0" smtClean="0"/>
              <a:t>0xa1, 0xa1</a:t>
            </a:r>
            <a:r>
              <a:rPr lang="zh-CN" altLang="en-US" dirty="0" smtClean="0"/>
              <a:t>，即全角的空格。</a:t>
            </a:r>
            <a:endParaRPr lang="mr-IN" altLang="zh-CN" dirty="0"/>
          </a:p>
        </p:txBody>
      </p:sp>
    </p:spTree>
    <p:extLst>
      <p:ext uri="{BB962C8B-B14F-4D97-AF65-F5344CB8AC3E}">
        <p14:creationId xmlns:p14="http://schemas.microsoft.com/office/powerpoint/2010/main" val="913793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声音生成</a:t>
            </a:r>
          </a:p>
        </p:txBody>
      </p:sp>
      <p:sp>
        <p:nvSpPr>
          <p:cNvPr id="3" name="内容占位符 2"/>
          <p:cNvSpPr>
            <a:spLocks noGrp="1"/>
          </p:cNvSpPr>
          <p:nvPr>
            <p:ph idx="1"/>
          </p:nvPr>
        </p:nvSpPr>
        <p:spPr>
          <a:xfrm>
            <a:off x="628650" y="2125267"/>
            <a:ext cx="7594292" cy="1342121"/>
          </a:xfrm>
        </p:spPr>
        <p:txBody>
          <a:bodyPr>
            <a:normAutofit/>
          </a:bodyPr>
          <a:lstStyle/>
          <a:p>
            <a:r>
              <a:rPr lang="zh-CN" altLang="en-US" sz="1800" dirty="0">
                <a:latin typeface="微软雅黑" panose="020B0503020204020204" pitchFamily="34" charset="-122"/>
                <a:ea typeface="微软雅黑" panose="020B0503020204020204" pitchFamily="34" charset="-122"/>
              </a:rPr>
              <a:t>针对汉字点阵同一行的每个点，设置一个频点。最低频率</a:t>
            </a:r>
            <a:r>
              <a:rPr lang="en-US" altLang="zh-CN" sz="1800" dirty="0">
                <a:latin typeface="微软雅黑" panose="020B0503020204020204" pitchFamily="34" charset="-122"/>
                <a:ea typeface="微软雅黑" panose="020B0503020204020204" pitchFamily="34" charset="-122"/>
              </a:rPr>
              <a:t>1400Hz</a:t>
            </a:r>
            <a:r>
              <a:rPr lang="zh-CN" altLang="en-US" sz="1800" dirty="0">
                <a:latin typeface="微软雅黑" panose="020B0503020204020204" pitchFamily="34" charset="-122"/>
                <a:ea typeface="微软雅黑" panose="020B0503020204020204" pitchFamily="34" charset="-122"/>
              </a:rPr>
              <a:t>，间隔</a:t>
            </a:r>
            <a:r>
              <a:rPr lang="en-US" altLang="zh-CN" sz="1800" dirty="0">
                <a:latin typeface="微软雅黑" panose="020B0503020204020204" pitchFamily="34" charset="-122"/>
                <a:ea typeface="微软雅黑" panose="020B0503020204020204" pitchFamily="34" charset="-122"/>
              </a:rPr>
              <a:t>19Hz</a:t>
            </a:r>
          </a:p>
          <a:p>
            <a:r>
              <a:rPr lang="zh-CN" altLang="en-US" sz="1800" dirty="0">
                <a:latin typeface="微软雅黑" panose="020B0503020204020204" pitchFamily="34" charset="-122"/>
                <a:ea typeface="微软雅黑" panose="020B0503020204020204" pitchFamily="34" charset="-122"/>
              </a:rPr>
              <a:t>在每个频点，根据点阵点是否为</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输出对应频率的正弦波，持续</a:t>
            </a:r>
            <a:r>
              <a:rPr lang="en-US" altLang="zh-CN" sz="1800" dirty="0">
                <a:latin typeface="微软雅黑" panose="020B0503020204020204" pitchFamily="34" charset="-122"/>
                <a:ea typeface="微软雅黑" panose="020B0503020204020204" pitchFamily="34" charset="-122"/>
              </a:rPr>
              <a:t>125ms</a:t>
            </a:r>
          </a:p>
          <a:p>
            <a:r>
              <a:rPr lang="zh-CN" altLang="en-US" sz="1800" dirty="0">
                <a:latin typeface="微软雅黑" panose="020B0503020204020204" pitchFamily="34" charset="-122"/>
                <a:ea typeface="微软雅黑" panose="020B0503020204020204" pitchFamily="34" charset="-122"/>
              </a:rPr>
              <a:t>将各个频点的正弦波相加并添加汉明窗以减缓频谱泄露</a:t>
            </a:r>
            <a:endParaRPr lang="en-US" altLang="zh-CN" sz="1800"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pPr marL="0" indent="0">
              <a:buNone/>
            </a:pPr>
            <a:endParaRPr lang="zh-CN" altLang="en-US" sz="1800" dirty="0">
              <a:latin typeface="微软雅黑" panose="020B0503020204020204" pitchFamily="34" charset="-122"/>
              <a:ea typeface="微软雅黑" panose="020B0503020204020204" pitchFamily="34" charset="-122"/>
            </a:endParaRPr>
          </a:p>
        </p:txBody>
      </p:sp>
      <p:grpSp>
        <p:nvGrpSpPr>
          <p:cNvPr id="62" name="组合 61"/>
          <p:cNvGrpSpPr/>
          <p:nvPr/>
        </p:nvGrpSpPr>
        <p:grpSpPr>
          <a:xfrm>
            <a:off x="1261426" y="3632035"/>
            <a:ext cx="6328739" cy="2105324"/>
            <a:chOff x="1273206" y="3470284"/>
            <a:chExt cx="8438318" cy="2807099"/>
          </a:xfrm>
        </p:grpSpPr>
        <p:grpSp>
          <p:nvGrpSpPr>
            <p:cNvPr id="4" name="组合 3"/>
            <p:cNvGrpSpPr/>
            <p:nvPr/>
          </p:nvGrpSpPr>
          <p:grpSpPr>
            <a:xfrm>
              <a:off x="1273206" y="3470284"/>
              <a:ext cx="3458592" cy="400110"/>
              <a:chOff x="1273206" y="3470284"/>
              <a:chExt cx="3458592" cy="400110"/>
            </a:xfrm>
          </p:grpSpPr>
          <p:sp>
            <p:nvSpPr>
              <p:cNvPr id="8" name="文本框 7"/>
              <p:cNvSpPr txBox="1"/>
              <p:nvPr/>
            </p:nvSpPr>
            <p:spPr>
              <a:xfrm>
                <a:off x="1273206" y="3470284"/>
                <a:ext cx="1177031"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点阵点</a:t>
                </a: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2481679" y="3470284"/>
                <a:ext cx="326995"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2808673" y="3470284"/>
                <a:ext cx="1923125"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1000Hz</a:t>
                </a: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正弦波</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5" name="组合 14"/>
            <p:cNvGrpSpPr/>
            <p:nvPr/>
          </p:nvGrpSpPr>
          <p:grpSpPr>
            <a:xfrm>
              <a:off x="1273206" y="3992016"/>
              <a:ext cx="3458592" cy="400110"/>
              <a:chOff x="1273206" y="3470284"/>
              <a:chExt cx="3458592" cy="400110"/>
            </a:xfrm>
          </p:grpSpPr>
          <p:sp>
            <p:nvSpPr>
              <p:cNvPr id="16" name="文本框 15"/>
              <p:cNvSpPr txBox="1"/>
              <p:nvPr/>
            </p:nvSpPr>
            <p:spPr>
              <a:xfrm>
                <a:off x="1273206" y="3470284"/>
                <a:ext cx="1177031"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点阵点</a:t>
                </a: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2481679" y="3470284"/>
                <a:ext cx="326995"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2808673" y="3470284"/>
                <a:ext cx="1923125"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1019Hz</a:t>
                </a: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正弦波</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9" name="组合 18"/>
            <p:cNvGrpSpPr/>
            <p:nvPr/>
          </p:nvGrpSpPr>
          <p:grpSpPr>
            <a:xfrm>
              <a:off x="1273206" y="5600273"/>
              <a:ext cx="3458592" cy="677110"/>
              <a:chOff x="1273206" y="3470284"/>
              <a:chExt cx="3458592" cy="677110"/>
            </a:xfrm>
          </p:grpSpPr>
          <p:sp>
            <p:nvSpPr>
              <p:cNvPr id="20" name="文本框 19"/>
              <p:cNvSpPr txBox="1"/>
              <p:nvPr/>
            </p:nvSpPr>
            <p:spPr>
              <a:xfrm>
                <a:off x="1273206" y="3470284"/>
                <a:ext cx="1177031" cy="677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点阵点</a:t>
                </a: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p:cNvSpPr txBox="1"/>
              <p:nvPr/>
            </p:nvSpPr>
            <p:spPr>
              <a:xfrm>
                <a:off x="2481679" y="3470284"/>
                <a:ext cx="326995"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p:cNvSpPr txBox="1"/>
              <p:nvPr/>
            </p:nvSpPr>
            <p:spPr>
              <a:xfrm>
                <a:off x="2808673" y="3470284"/>
                <a:ext cx="1923125"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cs typeface="Times New Roman" panose="02020603050405020304" pitchFamily="18" charset="0"/>
                  </a:rPr>
                  <a:t>1285Hz</a:t>
                </a: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正弦波</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文本框 5"/>
            <p:cNvSpPr txBox="1"/>
            <p:nvPr/>
          </p:nvSpPr>
          <p:spPr>
            <a:xfrm>
              <a:off x="2583622" y="4580877"/>
              <a:ext cx="800219" cy="905521"/>
            </a:xfrm>
            <a:prstGeom prst="rect">
              <a:avLst/>
            </a:prstGeom>
            <a:noFill/>
          </p:spPr>
          <p:txBody>
            <a:bodyPr vert="eaVert" wrap="square" rtlCol="0">
              <a:spAutoFit/>
            </a:bodyPr>
            <a:lstStyle/>
            <a:p>
              <a:r>
                <a:rPr lang="en-US" altLang="zh-CN" sz="2700" dirty="0"/>
                <a:t>……</a:t>
              </a:r>
              <a:endParaRPr lang="zh-CN" altLang="en-US" sz="2700" dirty="0"/>
            </a:p>
          </p:txBody>
        </p:sp>
        <p:cxnSp>
          <p:nvCxnSpPr>
            <p:cNvPr id="30" name="直接连接符 29"/>
            <p:cNvCxnSpPr/>
            <p:nvPr/>
          </p:nvCxnSpPr>
          <p:spPr>
            <a:xfrm>
              <a:off x="4817616" y="3659424"/>
              <a:ext cx="5800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直接连接符 34"/>
            <p:cNvCxnSpPr/>
            <p:nvPr/>
          </p:nvCxnSpPr>
          <p:spPr>
            <a:xfrm>
              <a:off x="5397623" y="3659424"/>
              <a:ext cx="0" cy="2129989"/>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直接箭头连接符 38"/>
            <p:cNvCxnSpPr/>
            <p:nvPr/>
          </p:nvCxnSpPr>
          <p:spPr>
            <a:xfrm>
              <a:off x="5397623" y="4725013"/>
              <a:ext cx="4729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文本框 39"/>
            <p:cNvSpPr txBox="1"/>
            <p:nvPr/>
          </p:nvSpPr>
          <p:spPr>
            <a:xfrm>
              <a:off x="7243807" y="4533481"/>
              <a:ext cx="1058819" cy="40010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汉明窗</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1" name="直接箭头连接符 40"/>
            <p:cNvCxnSpPr/>
            <p:nvPr/>
          </p:nvCxnSpPr>
          <p:spPr>
            <a:xfrm>
              <a:off x="8349448" y="4719944"/>
              <a:ext cx="4572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文本框 41"/>
            <p:cNvSpPr txBox="1"/>
            <p:nvPr/>
          </p:nvSpPr>
          <p:spPr>
            <a:xfrm>
              <a:off x="5901062" y="4540347"/>
              <a:ext cx="809380" cy="40010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相加</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4" name="直接连接符 53"/>
            <p:cNvCxnSpPr/>
            <p:nvPr/>
          </p:nvCxnSpPr>
          <p:spPr>
            <a:xfrm>
              <a:off x="4817616" y="4183299"/>
              <a:ext cx="5800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直接连接符 54"/>
            <p:cNvCxnSpPr/>
            <p:nvPr/>
          </p:nvCxnSpPr>
          <p:spPr>
            <a:xfrm>
              <a:off x="4817616" y="5784887"/>
              <a:ext cx="5800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直接箭头连接符 56"/>
            <p:cNvCxnSpPr/>
            <p:nvPr/>
          </p:nvCxnSpPr>
          <p:spPr>
            <a:xfrm>
              <a:off x="6740648" y="4728801"/>
              <a:ext cx="4729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9" name="文本框 58"/>
            <p:cNvSpPr txBox="1"/>
            <p:nvPr/>
          </p:nvSpPr>
          <p:spPr>
            <a:xfrm>
              <a:off x="8853472" y="4544135"/>
              <a:ext cx="858052" cy="40010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cs typeface="Times New Roman" panose="02020603050405020304" pitchFamily="18" charset="0"/>
                </a:rPr>
                <a:t>输出</a:t>
              </a:r>
              <a:endParaRPr lang="en-US" altLang="zh-CN" sz="135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472248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1760</TotalTime>
  <Words>1549</Words>
  <Application>Microsoft Macintosh PowerPoint</Application>
  <PresentationFormat>On-screen Show (4:3)</PresentationFormat>
  <Paragraphs>163</Paragraphs>
  <Slides>30</Slides>
  <Notes>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Calibri</vt:lpstr>
      <vt:lpstr>Calibri Light</vt:lpstr>
      <vt:lpstr>DengXian</vt:lpstr>
      <vt:lpstr>Mangal</vt:lpstr>
      <vt:lpstr>Times New Roman</vt:lpstr>
      <vt:lpstr>华文楷体</vt:lpstr>
      <vt:lpstr>华文琥珀</vt:lpstr>
      <vt:lpstr>微软雅黑</vt:lpstr>
      <vt:lpstr>等线</vt:lpstr>
      <vt:lpstr>等线 Light</vt:lpstr>
      <vt:lpstr>黑体</vt:lpstr>
      <vt:lpstr>Arial</vt:lpstr>
      <vt:lpstr>Office Theme</vt:lpstr>
      <vt:lpstr>基于 CP16 的 业余卫星通信系统</vt:lpstr>
      <vt:lpstr>系统概述</vt:lpstr>
      <vt:lpstr>系统概述</vt:lpstr>
      <vt:lpstr>目录</vt:lpstr>
      <vt:lpstr>目录</vt:lpstr>
      <vt:lpstr>CP16 编码</vt:lpstr>
      <vt:lpstr>hzk16的介绍</vt:lpstr>
      <vt:lpstr>hzk16的介绍</vt:lpstr>
      <vt:lpstr>声音生成</vt:lpstr>
      <vt:lpstr>编码程序核心介绍</vt:lpstr>
      <vt:lpstr>目录</vt:lpstr>
      <vt:lpstr>CP16发送GUI程序</vt:lpstr>
      <vt:lpstr>使用WPF框架制作的GUI</vt:lpstr>
      <vt:lpstr>多线程设计</vt:lpstr>
      <vt:lpstr>音频播放</vt:lpstr>
      <vt:lpstr>目录</vt:lpstr>
      <vt:lpstr>使用软件控制发射接收器</vt:lpstr>
      <vt:lpstr>Gpredict和Hamlib的配置</vt:lpstr>
      <vt:lpstr>接收发送时控制界面</vt:lpstr>
      <vt:lpstr>目录</vt:lpstr>
      <vt:lpstr>原理</vt:lpstr>
      <vt:lpstr>Signal in</vt:lpstr>
      <vt:lpstr>ADF4351宽带频率合成器</vt:lpstr>
      <vt:lpstr>PowerPoint Presentation</vt:lpstr>
      <vt:lpstr>PowerPoint Presentation</vt:lpstr>
      <vt:lpstr>单片机，usb in</vt:lpstr>
      <vt:lpstr>变频器，signal out</vt:lpstr>
      <vt:lpstr>目录</vt:lpstr>
      <vt:lpstr>发送成功瞬间</vt:lpstr>
      <vt:lpstr>谢谢！</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Tzu-Heng Lin</dc:creator>
  <cp:lastModifiedBy>Tzu-Heng Lin</cp:lastModifiedBy>
  <cp:revision>170</cp:revision>
  <dcterms:created xsi:type="dcterms:W3CDTF">2017-12-21T07:23:42Z</dcterms:created>
  <dcterms:modified xsi:type="dcterms:W3CDTF">2018-01-01T08:04:05Z</dcterms:modified>
</cp:coreProperties>
</file>